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256" r:id="rId3"/>
    <p:sldId id="257" r:id="rId4"/>
    <p:sldId id="258" r:id="rId5"/>
    <p:sldId id="1031" r:id="rId6"/>
    <p:sldId id="349" r:id="rId7"/>
    <p:sldId id="584" r:id="rId8"/>
    <p:sldId id="585" r:id="rId9"/>
    <p:sldId id="1178" r:id="rId10"/>
    <p:sldId id="358" r:id="rId11"/>
    <p:sldId id="1385" r:id="rId12"/>
    <p:sldId id="360" r:id="rId13"/>
    <p:sldId id="1032" r:id="rId14"/>
    <p:sldId id="359" r:id="rId15"/>
    <p:sldId id="1386" r:id="rId16"/>
    <p:sldId id="768" r:id="rId17"/>
    <p:sldId id="769" r:id="rId18"/>
    <p:sldId id="770" r:id="rId19"/>
    <p:sldId id="421" r:id="rId20"/>
    <p:sldId id="420" r:id="rId21"/>
    <p:sldId id="361" r:id="rId22"/>
    <p:sldId id="1590" r:id="rId23"/>
    <p:sldId id="259" r:id="rId24"/>
    <p:sldId id="1179" r:id="rId25"/>
    <p:sldId id="1591" r:id="rId26"/>
    <p:sldId id="363" r:id="rId27"/>
    <p:sldId id="495" r:id="rId28"/>
    <p:sldId id="1181" r:id="rId29"/>
    <p:sldId id="772" r:id="rId30"/>
    <p:sldId id="367" r:id="rId31"/>
    <p:sldId id="771" r:id="rId32"/>
    <p:sldId id="365" r:id="rId33"/>
    <p:sldId id="1180" r:id="rId34"/>
    <p:sldId id="1786" r:id="rId35"/>
    <p:sldId id="423" r:id="rId36"/>
    <p:sldId id="364" r:id="rId37"/>
    <p:sldId id="426" r:id="rId38"/>
    <p:sldId id="366" r:id="rId39"/>
    <p:sldId id="368" r:id="rId40"/>
    <p:sldId id="1182" r:id="rId41"/>
    <p:sldId id="422" r:id="rId42"/>
    <p:sldId id="773" r:id="rId43"/>
    <p:sldId id="774" r:id="rId44"/>
    <p:sldId id="775" r:id="rId45"/>
    <p:sldId id="1787" r:id="rId46"/>
    <p:sldId id="1788" r:id="rId47"/>
    <p:sldId id="1789" r:id="rId48"/>
    <p:sldId id="317" r:id="rId49"/>
    <p:sldId id="1183" r:id="rId50"/>
    <p:sldId id="369" r:id="rId51"/>
    <p:sldId id="1974" r:id="rId52"/>
    <p:sldId id="684" r:id="rId53"/>
    <p:sldId id="683" r:id="rId54"/>
    <p:sldId id="685" r:id="rId55"/>
    <p:sldId id="1184" r:id="rId56"/>
    <p:sldId id="373" r:id="rId57"/>
    <p:sldId id="371" r:id="rId58"/>
    <p:sldId id="372" r:id="rId59"/>
    <p:sldId id="2146" r:id="rId60"/>
    <p:sldId id="1185" r:id="rId61"/>
    <p:sldId id="374" r:id="rId62"/>
    <p:sldId id="375" r:id="rId63"/>
    <p:sldId id="2147" r:id="rId64"/>
    <p:sldId id="427" r:id="rId65"/>
    <p:sldId id="2148" r:id="rId66"/>
    <p:sldId id="1186" r:id="rId67"/>
    <p:sldId id="376" r:id="rId68"/>
    <p:sldId id="2149" r:id="rId69"/>
    <p:sldId id="2150" r:id="rId70"/>
    <p:sldId id="377" r:id="rId72"/>
    <p:sldId id="2151" r:id="rId73"/>
    <p:sldId id="378" r:id="rId74"/>
    <p:sldId id="691" r:id="rId75"/>
    <p:sldId id="690" r:id="rId76"/>
    <p:sldId id="1187" r:id="rId77"/>
    <p:sldId id="379" r:id="rId78"/>
    <p:sldId id="1188" r:id="rId79"/>
    <p:sldId id="382" r:id="rId80"/>
    <p:sldId id="380" r:id="rId81"/>
    <p:sldId id="1033" r:id="rId82"/>
    <p:sldId id="2153" r:id="rId83"/>
    <p:sldId id="1190" r:id="rId84"/>
    <p:sldId id="383" r:id="rId85"/>
    <p:sldId id="1192" r:id="rId86"/>
    <p:sldId id="1193" r:id="rId87"/>
    <p:sldId id="2154" r:id="rId88"/>
    <p:sldId id="2156" r:id="rId89"/>
    <p:sldId id="2155" r:id="rId90"/>
    <p:sldId id="1189" r:id="rId91"/>
    <p:sldId id="381" r:id="rId92"/>
    <p:sldId id="2152" r:id="rId93"/>
    <p:sldId id="1191" r:id="rId94"/>
    <p:sldId id="384" r:id="rId95"/>
    <p:sldId id="385" r:id="rId96"/>
    <p:sldId id="1194" r:id="rId97"/>
    <p:sldId id="686" r:id="rId98"/>
    <p:sldId id="386" r:id="rId99"/>
    <p:sldId id="687" r:id="rId100"/>
    <p:sldId id="1195" r:id="rId101"/>
    <p:sldId id="387" r:id="rId102"/>
    <p:sldId id="2157" r:id="rId103"/>
    <p:sldId id="1196" r:id="rId104"/>
    <p:sldId id="388" r:id="rId105"/>
    <p:sldId id="1197" r:id="rId106"/>
    <p:sldId id="2158" r:id="rId107"/>
    <p:sldId id="389" r:id="rId108"/>
    <p:sldId id="390" r:id="rId109"/>
    <p:sldId id="391" r:id="rId110"/>
    <p:sldId id="1198" r:id="rId111"/>
    <p:sldId id="428" r:id="rId112"/>
    <p:sldId id="429" r:id="rId113"/>
    <p:sldId id="392" r:id="rId114"/>
    <p:sldId id="1199" r:id="rId115"/>
    <p:sldId id="394" r:id="rId116"/>
    <p:sldId id="395" r:id="rId117"/>
    <p:sldId id="1200" r:id="rId118"/>
    <p:sldId id="397" r:id="rId119"/>
    <p:sldId id="1201" r:id="rId120"/>
    <p:sldId id="776" r:id="rId121"/>
    <p:sldId id="1202" r:id="rId122"/>
    <p:sldId id="398" r:id="rId123"/>
    <p:sldId id="399" r:id="rId124"/>
    <p:sldId id="321" r:id="rId125"/>
    <p:sldId id="1203" r:id="rId126"/>
    <p:sldId id="400" r:id="rId127"/>
    <p:sldId id="497" r:id="rId128"/>
    <p:sldId id="498" r:id="rId129"/>
    <p:sldId id="496" r:id="rId130"/>
    <p:sldId id="499" r:id="rId131"/>
    <p:sldId id="1205" r:id="rId132"/>
    <p:sldId id="401" r:id="rId133"/>
    <p:sldId id="1204" r:id="rId134"/>
    <p:sldId id="500" r:id="rId135"/>
    <p:sldId id="501" r:id="rId136"/>
    <p:sldId id="402" r:id="rId137"/>
    <p:sldId id="1206" r:id="rId138"/>
    <p:sldId id="403" r:id="rId139"/>
    <p:sldId id="1208" r:id="rId140"/>
    <p:sldId id="1207" r:id="rId141"/>
    <p:sldId id="335" r:id="rId142"/>
    <p:sldId id="1209" r:id="rId143"/>
    <p:sldId id="404" r:id="rId144"/>
    <p:sldId id="430" r:id="rId145"/>
    <p:sldId id="431" r:id="rId146"/>
    <p:sldId id="1210" r:id="rId147"/>
    <p:sldId id="405" r:id="rId148"/>
    <p:sldId id="432" r:id="rId149"/>
    <p:sldId id="433" r:id="rId150"/>
    <p:sldId id="1211" r:id="rId151"/>
    <p:sldId id="923" r:id="rId152"/>
    <p:sldId id="975" r:id="rId153"/>
    <p:sldId id="976" r:id="rId154"/>
    <p:sldId id="977" r:id="rId155"/>
    <p:sldId id="978" r:id="rId156"/>
    <p:sldId id="979" r:id="rId157"/>
    <p:sldId id="1212" r:id="rId158"/>
    <p:sldId id="435" r:id="rId159"/>
    <p:sldId id="502" r:id="rId160"/>
    <p:sldId id="503" r:id="rId161"/>
    <p:sldId id="504" r:id="rId162"/>
    <p:sldId id="505" r:id="rId163"/>
    <p:sldId id="506" r:id="rId164"/>
    <p:sldId id="507" r:id="rId165"/>
    <p:sldId id="508" r:id="rId166"/>
    <p:sldId id="509" r:id="rId167"/>
    <p:sldId id="510" r:id="rId168"/>
    <p:sldId id="511" r:id="rId169"/>
    <p:sldId id="512" r:id="rId170"/>
    <p:sldId id="513" r:id="rId171"/>
    <p:sldId id="516" r:id="rId172"/>
    <p:sldId id="436" r:id="rId173"/>
    <p:sldId id="517" r:id="rId174"/>
    <p:sldId id="583" r:id="rId175"/>
    <p:sldId id="1213" r:id="rId176"/>
    <p:sldId id="407" r:id="rId177"/>
    <p:sldId id="1215" r:id="rId178"/>
    <p:sldId id="1219" r:id="rId179"/>
    <p:sldId id="1216" r:id="rId180"/>
    <p:sldId id="1217" r:id="rId181"/>
    <p:sldId id="1218" r:id="rId182"/>
    <p:sldId id="1224" r:id="rId183"/>
    <p:sldId id="1220" r:id="rId184"/>
    <p:sldId id="1225" r:id="rId185"/>
    <p:sldId id="1221" r:id="rId186"/>
    <p:sldId id="1226" r:id="rId187"/>
    <p:sldId id="1222" r:id="rId188"/>
    <p:sldId id="1227" r:id="rId189"/>
    <p:sldId id="1228" r:id="rId190"/>
    <p:sldId id="1229" r:id="rId191"/>
    <p:sldId id="1230" r:id="rId192"/>
    <p:sldId id="1214" r:id="rId193"/>
    <p:sldId id="887" r:id="rId194"/>
    <p:sldId id="888" r:id="rId195"/>
    <p:sldId id="889" r:id="rId196"/>
    <p:sldId id="890" r:id="rId197"/>
    <p:sldId id="891" r:id="rId198"/>
    <p:sldId id="892" r:id="rId199"/>
    <p:sldId id="894" r:id="rId200"/>
    <p:sldId id="895" r:id="rId201"/>
    <p:sldId id="893" r:id="rId202"/>
    <p:sldId id="896" r:id="rId203"/>
    <p:sldId id="897" r:id="rId204"/>
    <p:sldId id="898" r:id="rId205"/>
    <p:sldId id="899" r:id="rId206"/>
    <p:sldId id="1231" r:id="rId207"/>
    <p:sldId id="900" r:id="rId208"/>
    <p:sldId id="901" r:id="rId209"/>
    <p:sldId id="902" r:id="rId210"/>
    <p:sldId id="903" r:id="rId211"/>
    <p:sldId id="904" r:id="rId212"/>
    <p:sldId id="905" r:id="rId213"/>
    <p:sldId id="909" r:id="rId214"/>
    <p:sldId id="910" r:id="rId215"/>
    <p:sldId id="911" r:id="rId216"/>
    <p:sldId id="341" r:id="rId217"/>
    <p:sldId id="1232" r:id="rId218"/>
    <p:sldId id="305" r:id="rId219"/>
    <p:sldId id="878" r:id="rId220"/>
    <p:sldId id="1233" r:id="rId221"/>
    <p:sldId id="409" r:id="rId222"/>
    <p:sldId id="518" r:id="rId223"/>
    <p:sldId id="519" r:id="rId224"/>
    <p:sldId id="520" r:id="rId225"/>
    <p:sldId id="521" r:id="rId226"/>
    <p:sldId id="1234" r:id="rId227"/>
    <p:sldId id="408" r:id="rId228"/>
    <p:sldId id="345" r:id="rId229"/>
    <p:sldId id="1235" r:id="rId230"/>
    <p:sldId id="1378" r:id="rId231"/>
    <p:sldId id="1379" r:id="rId232"/>
    <p:sldId id="1380" r:id="rId233"/>
    <p:sldId id="1381" r:id="rId234"/>
    <p:sldId id="1382" r:id="rId235"/>
    <p:sldId id="1383" r:id="rId236"/>
    <p:sldId id="287" r:id="rId23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34"/>
        <p:guide pos="29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notesMaster" Target="notesMasters/notesMaster1.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0" Type="http://schemas.openxmlformats.org/officeDocument/2006/relationships/tableStyles" Target="tableStyles.xml"/><Relationship Id="rId24" Type="http://schemas.openxmlformats.org/officeDocument/2006/relationships/slide" Target="slides/slide22.xml"/><Relationship Id="rId239" Type="http://schemas.openxmlformats.org/officeDocument/2006/relationships/viewProps" Target="viewProps.xml"/><Relationship Id="rId238" Type="http://schemas.openxmlformats.org/officeDocument/2006/relationships/presProps" Target="presProps.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1.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jpeg"/><Relationship Id="rId1" Type="http://schemas.openxmlformats.org/officeDocument/2006/relationships/image" Target="../media/image125.jpe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127.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129.jpeg"/><Relationship Id="rId1" Type="http://schemas.openxmlformats.org/officeDocument/2006/relationships/image" Target="../media/image128.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13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image" Target="../media/image131.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image" Target="../media/image13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25163;&#20876;\SRA2021-G05-&#29992;&#25143;&#25163;&#20876;v1.0.0.docx" TargetMode="External"/><Relationship Id="rId1" Type="http://schemas.openxmlformats.org/officeDocument/2006/relationships/image" Target="../media/image13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141.png"/><Relationship Id="rId1" Type="http://schemas.openxmlformats.org/officeDocument/2006/relationships/image" Target="../media/image14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144.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png"/><Relationship Id="rId1" Type="http://schemas.openxmlformats.org/officeDocument/2006/relationships/image" Target="../media/image145.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7197;&#32622;&#31649;&#29702;&#25991;&#26723;\SRA2021-G05-&#37197;&#32622;&#31649;&#29702;&#25991;&#26723;v1.0.0.docx"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153.png"/><Relationship Id="rId1" Type="http://schemas.openxmlformats.org/officeDocument/2006/relationships/image" Target="../media/image152.png"/></Relationships>
</file>

<file path=ppt/slides/_rels/slide1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image" Target="../media/image16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0028;&#38754;&#21407;&#22411;\&#39640;&#20445;&#30495;-&#34917;&#20805;&#20869;&#23481;\&#34917;&#20805;&#20869;&#23481;v0.0.2.xd" TargetMode="External"/><Relationship Id="rId3" Type="http://schemas.openxmlformats.org/officeDocument/2006/relationships/hyperlink" Target="..\&#30028;&#38754;&#21407;&#22411;\&#39640;&#20445;&#30495;\&#39640;&#20445;&#30495;v0.2.1.xd" TargetMode="External"/><Relationship Id="rId2" Type="http://schemas.openxmlformats.org/officeDocument/2006/relationships/image" Target="../media/image78.png"/><Relationship Id="rId1" Type="http://schemas.openxmlformats.org/officeDocument/2006/relationships/image" Target="../media/image7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65.png"/><Relationship Id="rId1" Type="http://schemas.openxmlformats.org/officeDocument/2006/relationships/image" Target="../media/image164.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66.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6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3.png"/><Relationship Id="rId1" Type="http://schemas.openxmlformats.org/officeDocument/2006/relationships/hyperlink" Target="..\&#39033;&#30446;&#35774;&#35745;\&#24635;&#20307;&#35774;&#35745;\&#27979;&#35797;&#35745;&#21010;\SRA2021-G05-&#36719;&#20214;&#27979;&#35797;&#35745;&#21010;v0.1.0.docx"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5.png"/><Relationship Id="rId2" Type="http://schemas.openxmlformats.org/officeDocument/2006/relationships/hyperlink" Target="..\&#39033;&#30446;&#35774;&#35745;\&#24635;&#20307;&#35774;&#35745;\&#27979;&#35797;&#35745;&#21010;\SRA2021-G05-&#36719;&#20214;&#27979;&#35797;&#35745;&#21010;v0.1.0.docx" TargetMode="External"/><Relationship Id="rId1" Type="http://schemas.openxmlformats.org/officeDocument/2006/relationships/image" Target="../media/image174.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6.png"/><Relationship Id="rId1" Type="http://schemas.openxmlformats.org/officeDocument/2006/relationships/hyperlink" Target="..\&#39033;&#30446;&#35774;&#35745;\&#24635;&#20307;&#35774;&#35745;\&#25968;&#25454;&#24211;&#35774;&#35745;&#35828;&#26126;\SRA2020-G05-&#25968;&#25454;&#24211;&#35774;&#35745;&#35828;&#26126;v0.1.0.doc" TargetMode="External"/></Relationships>
</file>

<file path=ppt/slides/_rels/slide1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0.1.0.doc" TargetMode="External"/><Relationship Id="rId2" Type="http://schemas.openxmlformats.org/officeDocument/2006/relationships/image" Target="../media/image178.png"/><Relationship Id="rId1" Type="http://schemas.openxmlformats.org/officeDocument/2006/relationships/image" Target="../media/image177.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9.png"/><Relationship Id="rId1" Type="http://schemas.openxmlformats.org/officeDocument/2006/relationships/hyperlink" Target="..\&#39033;&#30446;&#35774;&#35745;\&#24635;&#20307;&#35774;&#35745;\&#24635;&#20307;&#35774;&#35745;\SRA2021-G05-&#24635;&#20307;&#35774;&#35745;v0.1.0.doc" TargetMode="External"/></Relationships>
</file>

<file path=ppt/slides/_rels/slide1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181.png"/><Relationship Id="rId1" Type="http://schemas.openxmlformats.org/officeDocument/2006/relationships/image" Target="../media/image18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2.jpe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jpe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jpe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6.jpeg"/><Relationship Id="rId1" Type="http://schemas.openxmlformats.org/officeDocument/2006/relationships/image" Target="../media/image18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jpeg"/></Relationships>
</file>

<file path=ppt/slides/_rels/slide1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image" Target="../media/image188.jpe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2.jpeg"/><Relationship Id="rId1" Type="http://schemas.openxmlformats.org/officeDocument/2006/relationships/image" Target="../media/image191.jpe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4.jpeg"/><Relationship Id="rId1" Type="http://schemas.openxmlformats.org/officeDocument/2006/relationships/image" Target="../media/image193.jpe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6.jpeg"/><Relationship Id="rId1" Type="http://schemas.openxmlformats.org/officeDocument/2006/relationships/image" Target="../media/image195.jpe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8.jpeg"/><Relationship Id="rId1" Type="http://schemas.openxmlformats.org/officeDocument/2006/relationships/image" Target="../media/image197.jpe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jpeg"/></Relationships>
</file>

<file path=ppt/slides/_rels/slide1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3.jpeg"/><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image" Target="../media/image200.jpe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4.jpeg"/></Relationships>
</file>

<file path=ppt/slides/_rels/slide1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image" Target="../media/image20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9.jpeg"/><Relationship Id="rId1" Type="http://schemas.openxmlformats.org/officeDocument/2006/relationships/image" Target="../media/image208.jpe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1.png"/><Relationship Id="rId1" Type="http://schemas.openxmlformats.org/officeDocument/2006/relationships/image" Target="../media/image210.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24635;&#32467;&#25253;&#21578;\SRA2021-G05-&#39033;&#30446;&#24635;&#32467;&#25253;&#21578;v1.0.0.docx" TargetMode="External"/><Relationship Id="rId1" Type="http://schemas.openxmlformats.org/officeDocument/2006/relationships/image" Target="../media/image212.png"/></Relationships>
</file>

<file path=ppt/slides/_rels/slide1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hyperlink" Target="&#39033;&#30446;&#24635;&#32467;&#25253;&#21578;\SRA2021-G05-&#39033;&#30446;&#24635;&#32467;&#25253;&#21578;v1.0.0.docx" TargetMode="Externa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7.png"/><Relationship Id="rId1" Type="http://schemas.openxmlformats.org/officeDocument/2006/relationships/hyperlink" Target="&#39033;&#30446;&#24635;&#32467;&#25253;&#21578;\SRA2021-G05-&#39033;&#30446;&#24635;&#32467;&#25253;&#21578;v1.0.0.docx" TargetMode="Externa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8.png"/><Relationship Id="rId1" Type="http://schemas.openxmlformats.org/officeDocument/2006/relationships/hyperlink" Target="&#39033;&#30446;&#24635;&#32467;&#25253;&#21578;\SRA2021-G05-&#39033;&#30446;&#24635;&#32467;&#25253;&#21578;v1.0.0.docx" TargetMode="External"/></Relationships>
</file>

<file path=ppt/slides/_rels/slide1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hyperlink" Target="&#39033;&#30446;&#24635;&#32467;&#25253;&#21578;\SRA2021-G05-&#39033;&#30446;&#24635;&#32467;&#25253;&#21578;v1.0.0.docx" TargetMode="External"/></Relationships>
</file>

<file path=ppt/slides/_rels/slide1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hyperlink" Target="&#39033;&#30446;&#24635;&#32467;&#25253;&#21578;\SRA2021-G05-&#39033;&#30446;&#24635;&#32467;&#25253;&#21578;v1.0.0.doc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223.png"/><Relationship Id="rId1" Type="http://schemas.openxmlformats.org/officeDocument/2006/relationships/hyperlink" Target="&#39033;&#30446;&#24635;&#32467;&#25253;&#21578;\SRA2021-G05-&#39033;&#30446;&#24635;&#32467;&#25253;&#21578;v1.0.0.docx"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hyperlink" Target="&#39033;&#30446;&#24635;&#32467;&#25253;&#21578;\SRA2021-G05-&#39033;&#30446;&#24635;&#32467;&#25253;&#21578;v1.0.0.docx"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hyperlink" Target="&#39033;&#30446;&#24635;&#32467;&#25253;&#21578;\SRA2021-G05-&#39033;&#30446;&#24635;&#32467;&#25253;&#21578;v1.0.0.docx"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1.png"/><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hyperlink" Target="&#39033;&#30446;&#24635;&#32467;&#25253;&#21578;\SRA2021-G05-&#39033;&#30446;&#24635;&#32467;&#25253;&#21578;v1.0.0.docx" TargetMode="Externa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9033;&#30446;&#24635;&#32467;&#25253;&#21578;\SRA2021-G05-&#39033;&#30446;&#24635;&#32467;&#25253;&#21578;v1.0.0.docx"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4.pn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5.pn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6.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237.pn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8.png"/></Relationships>
</file>

<file path=ppt/slides/_rels/slide2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image" Target="../media/image2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png"/></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1.png"/></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21487;&#34892;&#24615;&#20998;&#26512;\SRA2021-G05-&#21487;&#34892;&#24615;&#20998;&#26512;(&#30740;&#31350;)&#25253;&#21578;(FAR)%20v1.0.0.do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hyperlink" Target="..\&#39033;&#30446;&#35745;&#21010;\&#36136;&#37327;&#20445;&#35777;&#35745;&#21010;(QA)\SRA2021-G05-&#36136;&#37327;&#20445;&#35777;&#35745;&#21010;v1.0.0.docx"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9.png"/><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hyperlink" Target="..\&#38656;&#27714;&#20998;&#26512;\&#24895;&#26223;&#19982;&#33539;&#22260;\SRA2021-G05-&#24895;&#26223;&#19982;&#33539;&#22260;&#25991;&#26723;v1.0.0.docx" TargetMode="Externa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hyperlink" Target="..\&#38656;&#27714;&#20998;&#26512;\&#29992;&#25143;&#32676;&#20998;&#31867;\SRA2021-G05-&#29992;&#25143;&#32676;&#20998;&#31867;v1.0.0.docx" TargetMode="Externa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38656;&#27714;&#20998;&#26512;\&#29992;&#20363;&#22270;&#19982;&#29992;&#20363;&#20998;&#26512;\SRA2021-G05-&#29992;&#20363;&#25551;&#36848;v1.0.0.docx" TargetMode="Externa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87.jpeg"/><Relationship Id="rId1" Type="http://schemas.openxmlformats.org/officeDocument/2006/relationships/image" Target="../media/image8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jpeg"/><Relationship Id="rId1" Type="http://schemas.openxmlformats.org/officeDocument/2006/relationships/image" Target="../media/image92.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97.wmf"/><Relationship Id="rId3" Type="http://schemas.openxmlformats.org/officeDocument/2006/relationships/oleObject" Target="../embeddings/oleObject1.bin"/><Relationship Id="rId2" Type="http://schemas.openxmlformats.org/officeDocument/2006/relationships/image" Target="../media/image96.png"/><Relationship Id="rId1" Type="http://schemas.openxmlformats.org/officeDocument/2006/relationships/hyperlink" Target="&#38656;&#27714;&#20998;&#26512;\&#29992;&#25143;&#20248;&#20808;&#32423;&#25171;&#20998;&#34920;\SRA2021-G05-&#38656;&#27714;&#20248;&#20808;&#32423;v0.0.2.xlsx"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hyperlink" Target="..\&#38656;&#27714;&#20998;&#26512;\&#36719;&#20214;&#38656;&#27714;&#35268;&#26684;&#35828;&#26126;&#65288;SRS&#65289;\SRA2021-G05-&#36719;&#20214;&#38656;&#27714;&#35268;&#26684;&#35828;&#26126;(SRS)v1.0.0.doc" TargetMode="Externa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115.png"/><Relationship Id="rId1" Type="http://schemas.openxmlformats.org/officeDocument/2006/relationships/image" Target="../media/image1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hyperlink" Target="&#38656;&#27714;&#20998;&#26512;\&#25968;&#25454;&#23383;&#20856;\&#25968;&#25454;&#24211;&#27169;&#22411;\er&#22270;v0.0.2.png" TargetMode="Externa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emf"/></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546100" y="699135"/>
            <a:ext cx="3366135" cy="4347845"/>
          </a:xfrm>
          <a:prstGeom prst="rect">
            <a:avLst/>
          </a:prstGeom>
        </p:spPr>
      </p:pic>
      <p:pic>
        <p:nvPicPr>
          <p:cNvPr id="7" name="图片 6"/>
          <p:cNvPicPr>
            <a:picLocks noChangeAspect="1"/>
          </p:cNvPicPr>
          <p:nvPr/>
        </p:nvPicPr>
        <p:blipFill>
          <a:blip r:embed="rId2"/>
          <a:stretch>
            <a:fillRect/>
          </a:stretch>
        </p:blipFill>
        <p:spPr>
          <a:xfrm>
            <a:off x="4067810" y="2007870"/>
            <a:ext cx="4968875" cy="3135630"/>
          </a:xfrm>
          <a:prstGeom prst="rect">
            <a:avLst/>
          </a:prstGeom>
        </p:spPr>
      </p:pic>
      <p:pic>
        <p:nvPicPr>
          <p:cNvPr id="6" name="图片 5"/>
          <p:cNvPicPr>
            <a:picLocks noChangeAspect="1"/>
          </p:cNvPicPr>
          <p:nvPr/>
        </p:nvPicPr>
        <p:blipFill>
          <a:blip r:embed="rId3"/>
          <a:stretch>
            <a:fillRect/>
          </a:stretch>
        </p:blipFill>
        <p:spPr>
          <a:xfrm>
            <a:off x="4067810" y="51435"/>
            <a:ext cx="4968875" cy="316103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实现环境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27380"/>
            <a:ext cx="4591685" cy="3742690"/>
          </a:xfrm>
          <a:prstGeom prst="rect">
            <a:avLst/>
          </a:prstGeom>
        </p:spPr>
      </p:pic>
      <p:pic>
        <p:nvPicPr>
          <p:cNvPr id="3" name="图片 2"/>
          <p:cNvPicPr>
            <a:picLocks noChangeAspect="1"/>
          </p:cNvPicPr>
          <p:nvPr/>
        </p:nvPicPr>
        <p:blipFill>
          <a:blip r:embed="rId2"/>
          <a:stretch>
            <a:fillRect/>
          </a:stretch>
        </p:blipFill>
        <p:spPr>
          <a:xfrm>
            <a:off x="3950970" y="1635760"/>
            <a:ext cx="5193030" cy="3507740"/>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需求规格说明</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各需求间的索引关系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52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需求规格说明：复杂关节进一步说明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
        <p:nvSpPr>
          <p:cNvPr id="94211" name="文本框 99"/>
          <p:cNvSpPr txBox="1"/>
          <p:nvPr/>
        </p:nvSpPr>
        <p:spPr>
          <a:xfrm>
            <a:off x="323850" y="748665"/>
            <a:ext cx="2919095" cy="3646170"/>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针对需求的复杂关节，使用了UML工具进行了进一步的需求分析说明。</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包括</a:t>
            </a:r>
            <a:r>
              <a:rPr lang="zh-CN" altLang="zh-CN" sz="1400" dirty="0">
                <a:latin typeface="宋体" panose="02010600030101010101" pitchFamily="2" charset="-122"/>
                <a:ea typeface="宋体" panose="02010600030101010101" pitchFamily="2" charset="-122"/>
                <a:cs typeface="宋体" panose="02010600030101010101" pitchFamily="2" charset="-122"/>
              </a:rPr>
              <a:t>但不限于：</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用例图；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时序图；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数据流图（顶层、</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en-US" sz="1400" dirty="0">
                <a:latin typeface="宋体" panose="02010600030101010101" pitchFamily="2" charset="-122"/>
                <a:ea typeface="宋体" panose="02010600030101010101" pitchFamily="2" charset="-122"/>
                <a:cs typeface="宋体" panose="02010600030101010101" pitchFamily="2" charset="-122"/>
              </a:rPr>
              <a:t>层</a:t>
            </a:r>
            <a:r>
              <a:rPr lang="zh-CN" altLang="zh-CN" sz="1400" dirty="0">
                <a:latin typeface="宋体" panose="02010600030101010101" pitchFamily="2" charset="-122"/>
                <a:ea typeface="宋体" panose="02010600030101010101" pitchFamily="2" charset="-122"/>
                <a:cs typeface="宋体" panose="02010600030101010101" pitchFamily="2" charset="-122"/>
              </a:rPr>
              <a:t>）；</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对话框图；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描述需求所使用的UML图例与需求对象合适、匹配，描述准确。</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1"/>
          <a:stretch>
            <a:fillRect/>
          </a:stretch>
        </p:blipFill>
        <p:spPr>
          <a:xfrm>
            <a:off x="3467735" y="1242695"/>
            <a:ext cx="5676265" cy="3900805"/>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测试用例</a:t>
            </a:r>
            <a:r>
              <a:rPr lang="en-US" altLang="zh-CN" sz="2800" b="1" baseline="30000" dirty="0" smtClean="0">
                <a:solidFill>
                  <a:schemeClr val="accent1"/>
                </a:solidFill>
                <a:sym typeface="+mn-ea"/>
              </a:rPr>
              <a:t>[25]</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395605" y="2283460"/>
            <a:ext cx="2120265" cy="2825750"/>
          </a:xfrm>
          <a:prstGeom prst="rect">
            <a:avLst/>
          </a:prstGeom>
        </p:spPr>
      </p:pic>
      <p:pic>
        <p:nvPicPr>
          <p:cNvPr id="3" name="图片 2"/>
          <p:cNvPicPr>
            <a:picLocks noChangeAspect="1"/>
          </p:cNvPicPr>
          <p:nvPr/>
        </p:nvPicPr>
        <p:blipFill>
          <a:blip r:embed="rId2"/>
          <a:stretch>
            <a:fillRect/>
          </a:stretch>
        </p:blipFill>
        <p:spPr>
          <a:xfrm>
            <a:off x="395605" y="699770"/>
            <a:ext cx="8623935" cy="1478280"/>
          </a:xfrm>
          <a:prstGeom prst="rect">
            <a:avLst/>
          </a:prstGeom>
        </p:spPr>
      </p:pic>
      <p:sp>
        <p:nvSpPr>
          <p:cNvPr id="2" name="文本框 1"/>
          <p:cNvSpPr txBox="1"/>
          <p:nvPr/>
        </p:nvSpPr>
        <p:spPr>
          <a:xfrm>
            <a:off x="2987675" y="2499360"/>
            <a:ext cx="5894705" cy="255333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组内评审会议在临近评审里程碑近一周内召开，阶段内组内评审间隔时间控制在</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内</a:t>
            </a:r>
            <a:r>
              <a:rPr lang="en-US" altLang="zh-CN" sz="1600">
                <a:latin typeface="宋体" panose="02010600030101010101" pitchFamily="2" charset="-122"/>
                <a:ea typeface="宋体" panose="02010600030101010101" pitchFamily="2" charset="-122"/>
                <a:cs typeface="宋体" panose="02010600030101010101" pitchFamily="2" charset="-122"/>
              </a:rPr>
              <a:t>,</a:t>
            </a:r>
            <a:r>
              <a:rPr lang="zh-CN" altLang="en-US" sz="1600">
                <a:latin typeface="宋体" panose="02010600030101010101" pitchFamily="2" charset="-122"/>
                <a:ea typeface="宋体" panose="02010600030101010101" pitchFamily="2" charset="-122"/>
                <a:cs typeface="宋体" panose="02010600030101010101" pitchFamily="2" charset="-122"/>
              </a:rPr>
              <a:t>召开</a:t>
            </a:r>
            <a:r>
              <a:rPr lang="zh-CN" altLang="en-US" sz="1600">
                <a:latin typeface="宋体" panose="02010600030101010101" pitchFamily="2" charset="-122"/>
                <a:ea typeface="宋体" panose="02010600030101010101" pitchFamily="2" charset="-122"/>
                <a:cs typeface="宋体" panose="02010600030101010101" pitchFamily="2" charset="-122"/>
              </a:rPr>
              <a:t>要求严格遵守项目章程的有关规定。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其中</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项目计划阶段召开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分析阶段召开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需求变更阶段召开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项目总结阶段召开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项目设计阶段召开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次组内评审，平均每个阶段</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用户手册</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611505" y="699770"/>
            <a:ext cx="6730365" cy="4251960"/>
          </a:xfrm>
          <a:prstGeom prst="rect">
            <a:avLst/>
          </a:prstGeom>
          <a:noFill/>
          <a:ln w="9525">
            <a:noFill/>
          </a:ln>
        </p:spPr>
      </p:pic>
      <p:sp>
        <p:nvSpPr>
          <p:cNvPr id="28" name="文本框 27">
            <a:hlinkClick r:id="rId2" action="ppaction://hlinkfile"/>
          </p:cNvPr>
          <p:cNvSpPr txBox="1"/>
          <p:nvPr/>
        </p:nvSpPr>
        <p:spPr>
          <a:xfrm>
            <a:off x="7379970" y="2211705"/>
            <a:ext cx="165671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内部评审记录</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基线发布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需求管理工具</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配置管理文档</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CCB</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相关</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需求变更申请报告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771525"/>
            <a:ext cx="3142615" cy="4281805"/>
          </a:xfrm>
          <a:prstGeom prst="rect">
            <a:avLst/>
          </a:prstGeom>
        </p:spPr>
      </p:pic>
      <p:pic>
        <p:nvPicPr>
          <p:cNvPr id="5" name="图片 4"/>
          <p:cNvPicPr>
            <a:picLocks noChangeAspect="1"/>
          </p:cNvPicPr>
          <p:nvPr/>
        </p:nvPicPr>
        <p:blipFill>
          <a:blip r:embed="rId2"/>
          <a:stretch>
            <a:fillRect/>
          </a:stretch>
        </p:blipFill>
        <p:spPr>
          <a:xfrm>
            <a:off x="3780155" y="1723390"/>
            <a:ext cx="5257800" cy="3329940"/>
          </a:xfrm>
          <a:prstGeom prst="rect">
            <a:avLst/>
          </a:prstGeom>
        </p:spPr>
      </p:pic>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5284470" y="1090930"/>
            <a:ext cx="310896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配置管理</a:t>
            </a:r>
            <a:r>
              <a:rPr lang="zh-CN" altLang="en-US"/>
              <a:t>文档</a:t>
            </a:r>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需求变更影响报告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相关项目计划变更</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solidFill>
                  <a:schemeClr val="accent1"/>
                </a:solidFill>
                <a:sym typeface="+mn-ea"/>
              </a:rPr>
              <a:t>界面原型展示</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
        <p:nvSpPr>
          <p:cNvPr id="2" name="文本框 1">
            <a:hlinkClick r:id="rId3" action="ppaction://hlinkfile"/>
          </p:cNvPr>
          <p:cNvSpPr txBox="1"/>
          <p:nvPr/>
        </p:nvSpPr>
        <p:spPr>
          <a:xfrm>
            <a:off x="467360" y="1779905"/>
            <a:ext cx="2540000" cy="368300"/>
          </a:xfrm>
          <a:prstGeom prst="rect">
            <a:avLst/>
          </a:prstGeom>
          <a:noFill/>
        </p:spPr>
        <p:txBody>
          <a:bodyPr wrap="square" rtlCol="0" anchor="t">
            <a:spAutoFit/>
          </a:bodyPr>
          <a:p>
            <a:pPr algn="ctr"/>
            <a:r>
              <a:rPr lang="en-US" altLang="zh-CN"/>
              <a:t>SRA2021-G05-</a:t>
            </a:r>
            <a:r>
              <a:rPr lang="zh-CN" altLang="en-US"/>
              <a:t>高保真</a:t>
            </a:r>
            <a:endParaRPr lang="zh-CN" altLang="en-US"/>
          </a:p>
        </p:txBody>
      </p:sp>
      <p:sp>
        <p:nvSpPr>
          <p:cNvPr id="3" name="文本框 2">
            <a:hlinkClick r:id="rId4" action="ppaction://hlinkfile"/>
          </p:cNvPr>
          <p:cNvSpPr txBox="1"/>
          <p:nvPr/>
        </p:nvSpPr>
        <p:spPr>
          <a:xfrm>
            <a:off x="369570" y="2571750"/>
            <a:ext cx="2734945" cy="368300"/>
          </a:xfrm>
          <a:prstGeom prst="rect">
            <a:avLst/>
          </a:prstGeom>
          <a:noFill/>
        </p:spPr>
        <p:txBody>
          <a:bodyPr wrap="square" rtlCol="0" anchor="t">
            <a:spAutoFit/>
          </a:bodyPr>
          <a:p>
            <a:pPr algn="ctr"/>
            <a:r>
              <a:rPr lang="en-US" altLang="zh-CN"/>
              <a:t>SRA2021-G05-</a:t>
            </a:r>
            <a:r>
              <a:rPr lang="zh-CN" altLang="en-US"/>
              <a:t>高保真补充</a:t>
            </a:r>
            <a:endParaRPr lang="zh-CN" alt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546100" y="771525"/>
            <a:ext cx="8500745" cy="64516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en-US" altLang="zh-CN" b="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539750" y="1416685"/>
            <a:ext cx="5746750" cy="3588385"/>
          </a:xfrm>
          <a:prstGeom prst="rect">
            <a:avLst/>
          </a:prstGeom>
        </p:spPr>
      </p:pic>
      <p:pic>
        <p:nvPicPr>
          <p:cNvPr id="3" name="图片 2"/>
          <p:cNvPicPr>
            <a:picLocks noChangeAspect="1"/>
          </p:cNvPicPr>
          <p:nvPr/>
        </p:nvPicPr>
        <p:blipFill>
          <a:blip r:embed="rId2"/>
          <a:srcRect r="8397"/>
          <a:stretch>
            <a:fillRect/>
          </a:stretch>
        </p:blipFill>
        <p:spPr>
          <a:xfrm>
            <a:off x="4446270" y="2211705"/>
            <a:ext cx="4697730" cy="1696720"/>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项目阶段性计划后续安排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课程作业以外的工作成果</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结合</a:t>
            </a:r>
            <a:r>
              <a:rPr lang="en-US" altLang="zh-CN" dirty="0" smtClean="0">
                <a:solidFill>
                  <a:schemeClr val="accent1"/>
                </a:solidFill>
                <a:sym typeface="+mn-ea"/>
              </a:rPr>
              <a:t>UE</a:t>
            </a:r>
            <a:r>
              <a:rPr lang="zh-CN" altLang="en-US" dirty="0" smtClean="0">
                <a:solidFill>
                  <a:schemeClr val="accent1"/>
                </a:solidFill>
                <a:sym typeface="+mn-ea"/>
              </a:rPr>
              <a:t>思维与方法进行需求的</a:t>
            </a:r>
            <a:r>
              <a:rPr lang="zh-CN" altLang="en-US" dirty="0" smtClean="0">
                <a:solidFill>
                  <a:schemeClr val="accent1"/>
                </a:solidFill>
                <a:sym typeface="+mn-ea"/>
              </a:rPr>
              <a:t>获取</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buClrTx/>
              <a:buSzTx/>
              <a:buFontTx/>
            </a:pPr>
            <a:r>
              <a:rPr lang="zh-CN" sz="2000" b="1" dirty="0" smtClean="0">
                <a:ln w="6350">
                  <a:noFill/>
                </a:ln>
                <a:solidFill>
                  <a:schemeClr val="accent1"/>
                </a:solidFill>
                <a:latin typeface="微软雅黑" panose="020B0503020204020204" pitchFamily="34" charset="-122"/>
                <a:ea typeface="微软雅黑" panose="020B0503020204020204" pitchFamily="34" charset="-122"/>
                <a:sym typeface="+mn-ea"/>
              </a:rPr>
              <a:t>Brainstorm “How Might We”s        Solutions</a:t>
            </a:r>
            <a:endParaRPr lang="zh-CN" sz="2000" b="1"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683101" y="26479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829945"/>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We met X</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We were amazed to realize…</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It would be game-changing to…</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814830"/>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我们遇到了小区业主徐先生</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我们对使用微信群的团购形式感到惊讶。</a:t>
            </a:r>
            <a:endParaRPr lang="zh-CN" altLang="en-US"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600" dirty="0">
              <a:latin typeface="宋体" panose="02010600030101010101" pitchFamily="2" charset="-122"/>
              <a:ea typeface="宋体" panose="02010600030101010101" pitchFamily="2" charset="-122"/>
            </a:endParaRPr>
          </a:p>
        </p:txBody>
      </p:sp>
      <p:sp>
        <p:nvSpPr>
          <p:cNvPr id="5" name="矩形 4"/>
          <p:cNvSpPr/>
          <p:nvPr/>
        </p:nvSpPr>
        <p:spPr>
          <a:xfrm>
            <a:off x="395605" y="3651885"/>
            <a:ext cx="3795395" cy="521970"/>
          </a:xfrm>
          <a:prstGeom prst="rect">
            <a:avLst/>
          </a:prstGeom>
          <a:noFill/>
          <a:ln>
            <a:noFill/>
          </a:ln>
        </p:spPr>
        <p:txBody>
          <a:bodyPr wrap="square" rtlCol="0" anchor="t">
            <a:spAutoFit/>
          </a:bodyPr>
          <a:p>
            <a:pPr algn="l">
              <a:buClrTx/>
              <a:buSzTx/>
              <a:buFontTx/>
            </a:pPr>
            <a:r>
              <a:rPr lang="zh-CN" sz="2800" b="1" dirty="0" smtClean="0">
                <a:ln w="6350">
                  <a:noFill/>
                </a:ln>
                <a:solidFill>
                  <a:schemeClr val="accent1"/>
                </a:solidFill>
                <a:latin typeface="微软雅黑" panose="020B0503020204020204" pitchFamily="34" charset="-122"/>
                <a:ea typeface="微软雅黑" panose="020B0503020204020204" pitchFamily="34" charset="-122"/>
              </a:rPr>
              <a:t>快速交易、有限地域</a:t>
            </a:r>
            <a:endParaRPr lang="zh-CN" sz="2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801370"/>
          </a:xfrm>
          <a:prstGeom prst="rect">
            <a:avLst/>
          </a:prstGeom>
        </p:spPr>
        <p:txBody>
          <a:bodyPr wrap="square">
            <a:spAutoFit/>
          </a:bodyPr>
          <a:lstStyle/>
          <a:p>
            <a:r>
              <a:rPr lang="zh-CN" sz="2800" b="1" dirty="0" smtClean="0">
                <a:solidFill>
                  <a:schemeClr val="accent1"/>
                </a:solidFill>
                <a:sym typeface="+mn-ea"/>
              </a:rPr>
              <a:t>课程作业以外的工作成果</a:t>
            </a:r>
            <a:endParaRPr lang="zh-CN" sz="2800" b="1" dirty="0" smtClean="0">
              <a:solidFill>
                <a:schemeClr val="accent1"/>
              </a:solidFill>
              <a:sym typeface="+mn-ea"/>
            </a:endParaRPr>
          </a:p>
          <a:p>
            <a:pPr algn="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a:t>
            </a:r>
            <a:r>
              <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rPr>
              <a:t>总体设计阶段</a:t>
            </a:r>
            <a:endPar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150620" y="843915"/>
            <a:ext cx="6736080" cy="367474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39750" y="843915"/>
            <a:ext cx="5176520" cy="3346450"/>
          </a:xfrm>
          <a:prstGeom prst="rect">
            <a:avLst/>
          </a:prstGeom>
        </p:spPr>
      </p:pic>
      <p:sp>
        <p:nvSpPr>
          <p:cNvPr id="3" name="文本框 2">
            <a:hlinkClick r:id="rId2"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6083935" y="843915"/>
            <a:ext cx="2393950" cy="3388995"/>
          </a:xfrm>
          <a:prstGeom prst="rect">
            <a:avLst/>
          </a:prstGeom>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团队建设</a:t>
            </a:r>
            <a:r>
              <a:rPr lang="en-US" altLang="zh-CN" sz="2800" b="1" baseline="30000" dirty="0" smtClean="0">
                <a:solidFill>
                  <a:schemeClr val="accent1"/>
                </a:solidFill>
                <a:sym typeface="+mn-ea"/>
              </a:rPr>
              <a:t>[31]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8598535" cy="33718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79070" y="1419225"/>
            <a:ext cx="4189730" cy="2628265"/>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368800" y="1419225"/>
            <a:ext cx="4726940" cy="2627630"/>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99770"/>
            <a:ext cx="6130290" cy="3628390"/>
          </a:xfrm>
          <a:prstGeom prst="rect">
            <a:avLst/>
          </a:prstGeom>
        </p:spPr>
      </p:pic>
      <p:pic>
        <p:nvPicPr>
          <p:cNvPr id="3" name="图片 2"/>
          <p:cNvPicPr>
            <a:picLocks noChangeAspect="1"/>
          </p:cNvPicPr>
          <p:nvPr/>
        </p:nvPicPr>
        <p:blipFill>
          <a:blip r:embed="rId2"/>
          <a:stretch>
            <a:fillRect/>
          </a:stretch>
        </p:blipFill>
        <p:spPr>
          <a:xfrm>
            <a:off x="6237605" y="699770"/>
            <a:ext cx="2680335" cy="3628390"/>
          </a:xfrm>
          <a:prstGeom prst="rect">
            <a:avLst/>
          </a:prstGeom>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191895" y="699770"/>
            <a:ext cx="6760210" cy="3841115"/>
          </a:xfrm>
          <a:prstGeom prst="rect">
            <a:avLst/>
          </a:prstGeom>
        </p:spPr>
      </p:pic>
      <p:sp>
        <p:nvSpPr>
          <p:cNvPr id="6" name="文本框 5">
            <a:hlinkClick r:id="rId2"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7675"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3215" y="699770"/>
            <a:ext cx="2732405" cy="3157855"/>
          </a:xfrm>
          <a:prstGeom prst="rect">
            <a:avLst/>
          </a:prstGeom>
        </p:spPr>
      </p:pic>
      <p:pic>
        <p:nvPicPr>
          <p:cNvPr id="4" name="图片 3"/>
          <p:cNvPicPr>
            <a:picLocks noChangeAspect="1"/>
          </p:cNvPicPr>
          <p:nvPr/>
        </p:nvPicPr>
        <p:blipFill>
          <a:blip r:embed="rId3"/>
          <a:stretch>
            <a:fillRect/>
          </a:stretch>
        </p:blipFill>
        <p:spPr>
          <a:xfrm>
            <a:off x="3059430" y="699770"/>
            <a:ext cx="2847340" cy="1656080"/>
          </a:xfrm>
          <a:prstGeom prst="rect">
            <a:avLst/>
          </a:prstGeom>
        </p:spPr>
      </p:pic>
      <p:pic>
        <p:nvPicPr>
          <p:cNvPr id="5" name="图片 4"/>
          <p:cNvPicPr>
            <a:picLocks noChangeAspect="1"/>
          </p:cNvPicPr>
          <p:nvPr/>
        </p:nvPicPr>
        <p:blipFill>
          <a:blip r:embed="rId4"/>
          <a:srcRect r="3299"/>
          <a:stretch>
            <a:fillRect/>
          </a:stretch>
        </p:blipFill>
        <p:spPr>
          <a:xfrm>
            <a:off x="3055620" y="2355850"/>
            <a:ext cx="2828925" cy="1431290"/>
          </a:xfrm>
          <a:prstGeom prst="rect">
            <a:avLst/>
          </a:prstGeom>
        </p:spPr>
      </p:pic>
      <p:pic>
        <p:nvPicPr>
          <p:cNvPr id="7" name="图片 6"/>
          <p:cNvPicPr>
            <a:picLocks noChangeAspect="1"/>
          </p:cNvPicPr>
          <p:nvPr/>
        </p:nvPicPr>
        <p:blipFill>
          <a:blip r:embed="rId5"/>
          <a:stretch>
            <a:fillRect/>
          </a:stretch>
        </p:blipFill>
        <p:spPr>
          <a:xfrm>
            <a:off x="5892165" y="1348105"/>
            <a:ext cx="3135630" cy="1866900"/>
          </a:xfrm>
          <a:prstGeom prst="rect">
            <a:avLst/>
          </a:prstGeom>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0734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250315" y="628015"/>
            <a:ext cx="6642735" cy="3863975"/>
          </a:xfrm>
          <a:prstGeom prst="rect">
            <a:avLst/>
          </a:prstGeom>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b="1100"/>
          <a:stretch>
            <a:fillRect/>
          </a:stretch>
        </p:blipFill>
        <p:spPr>
          <a:xfrm>
            <a:off x="1955165" y="988060"/>
            <a:ext cx="5233670" cy="2285365"/>
          </a:xfrm>
          <a:prstGeom prst="rect">
            <a:avLst/>
          </a:prstGeom>
        </p:spPr>
      </p:pic>
      <p:sp>
        <p:nvSpPr>
          <p:cNvPr id="100" name="文本框 99"/>
          <p:cNvSpPr txBox="1"/>
          <p:nvPr/>
        </p:nvSpPr>
        <p:spPr>
          <a:xfrm>
            <a:off x="1954530" y="3364230"/>
            <a:ext cx="5234940" cy="922020"/>
          </a:xfrm>
          <a:prstGeom prst="rect">
            <a:avLst/>
          </a:prstGeom>
          <a:noFill/>
          <a:ln w="9525">
            <a:noFill/>
          </a:ln>
        </p:spPr>
        <p:txBody>
          <a:bodyPr wrap="square">
            <a:spAutoFit/>
          </a:bodyPr>
          <a:p>
            <a:pPr indent="266700"/>
            <a:r>
              <a:rPr lang="en-US" altLang="zh-CN" b="0">
                <a:latin typeface="Times New Roman" panose="02020603050405020304" pitchFamily="18" charset="0"/>
                <a:ea typeface="宋体" panose="02010600030101010101" pitchFamily="2" charset="-122"/>
              </a:rPr>
              <a:t>   </a:t>
            </a:r>
            <a:r>
              <a:rPr lang="zh-CN" b="0">
                <a:latin typeface="Times New Roman" panose="02020603050405020304" pitchFamily="18" charset="0"/>
                <a:ea typeface="宋体" panose="02010600030101010101" pitchFamily="2" charset="-122"/>
              </a:rPr>
              <a:t>提前原因：对项目认识程度不够，对企业助教的需求获取处于不清楚与不明确的状态，导致提前完成了需求获取阶段，实际上真正的需求尚未得到。</a:t>
            </a:r>
            <a:endParaRPr lang="zh-CN" altLang="en-US"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2580" y="771525"/>
            <a:ext cx="4343400" cy="1714500"/>
          </a:xfrm>
          <a:prstGeom prst="rect">
            <a:avLst/>
          </a:prstGeom>
        </p:spPr>
      </p:pic>
      <p:pic>
        <p:nvPicPr>
          <p:cNvPr id="4" name="图片 3"/>
          <p:cNvPicPr>
            <a:picLocks noChangeAspect="1"/>
          </p:cNvPicPr>
          <p:nvPr/>
        </p:nvPicPr>
        <p:blipFill>
          <a:blip r:embed="rId3"/>
          <a:stretch>
            <a:fillRect/>
          </a:stretch>
        </p:blipFill>
        <p:spPr>
          <a:xfrm>
            <a:off x="4851400" y="771525"/>
            <a:ext cx="4257675" cy="2876550"/>
          </a:xfrm>
          <a:prstGeom prst="rect">
            <a:avLst/>
          </a:prstGeom>
        </p:spPr>
      </p:pic>
      <p:sp>
        <p:nvSpPr>
          <p:cNvPr id="100" name="文本框 99"/>
          <p:cNvSpPr txBox="1"/>
          <p:nvPr/>
        </p:nvSpPr>
        <p:spPr>
          <a:xfrm>
            <a:off x="323215" y="2571750"/>
            <a:ext cx="4342765" cy="460375"/>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推迟原因：由于需求获取阶段埋下的隐患，导致需求需要大量重新获取与评估，所以需求规格说明阶段推迟。</a:t>
            </a:r>
            <a:endParaRPr lang="zh-CN" altLang="en-US"/>
          </a:p>
        </p:txBody>
      </p:sp>
      <p:sp>
        <p:nvSpPr>
          <p:cNvPr id="5" name="文本框 4"/>
          <p:cNvSpPr txBox="1"/>
          <p:nvPr/>
        </p:nvSpPr>
        <p:spPr>
          <a:xfrm>
            <a:off x="4851400" y="3724275"/>
            <a:ext cx="4292600" cy="645160"/>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①由于课程里程碑评审的调整，对应阶段的内容推迟</a:t>
            </a:r>
            <a:r>
              <a:rPr lang="en-US" sz="1200" b="0">
                <a:latin typeface="Times New Roman" panose="02020603050405020304" pitchFamily="18" charset="0"/>
                <a:ea typeface="宋体" panose="02010600030101010101" pitchFamily="2" charset="-122"/>
              </a:rPr>
              <a:t>7d</a:t>
            </a:r>
            <a:r>
              <a:rPr lang="zh-CN" sz="1200" b="0">
                <a:latin typeface="Times New Roman" panose="02020603050405020304" pitchFamily="18" charset="0"/>
                <a:ea typeface="宋体" panose="02010600030101010101" pitchFamily="2" charset="-122"/>
              </a:rPr>
              <a:t>。②由于需求变更，评估过后做出需求跟踪，推迟</a:t>
            </a:r>
            <a:r>
              <a:rPr lang="en-US" sz="1200" b="0">
                <a:latin typeface="Times New Roman" panose="02020603050405020304" pitchFamily="18" charset="0"/>
                <a:ea typeface="宋体" panose="02010600030101010101" pitchFamily="2" charset="-122"/>
              </a:rPr>
              <a:t>2d</a:t>
            </a:r>
            <a:r>
              <a:rPr lang="zh-CN" sz="1200" b="0">
                <a:latin typeface="Times New Roman" panose="02020603050405020304" pitchFamily="18" charset="0"/>
                <a:ea typeface="宋体" panose="02010600030101010101" pitchFamily="2" charset="-122"/>
              </a:rPr>
              <a:t>。</a:t>
            </a:r>
            <a:endParaRPr lang="zh-CN"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331595" y="555625"/>
            <a:ext cx="2682875" cy="3932555"/>
          </a:xfrm>
          <a:prstGeom prst="rect">
            <a:avLst/>
          </a:prstGeom>
        </p:spPr>
      </p:pic>
      <p:pic>
        <p:nvPicPr>
          <p:cNvPr id="4" name="图片 3"/>
          <p:cNvPicPr>
            <a:picLocks noChangeAspect="1"/>
          </p:cNvPicPr>
          <p:nvPr/>
        </p:nvPicPr>
        <p:blipFill>
          <a:blip r:embed="rId3"/>
          <a:stretch>
            <a:fillRect/>
          </a:stretch>
        </p:blipFill>
        <p:spPr>
          <a:xfrm>
            <a:off x="4139565" y="574675"/>
            <a:ext cx="3349625" cy="268732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sp>
        <p:nvSpPr>
          <p:cNvPr id="100" name="文本框 99"/>
          <p:cNvSpPr txBox="1"/>
          <p:nvPr/>
        </p:nvSpPr>
        <p:spPr>
          <a:xfrm>
            <a:off x="546100" y="987425"/>
            <a:ext cx="7550150" cy="2891790"/>
          </a:xfrm>
          <a:prstGeom prst="rect">
            <a:avLst/>
          </a:prstGeom>
          <a:noFill/>
          <a:ln w="9525">
            <a:noFill/>
          </a:ln>
        </p:spPr>
        <p:txBody>
          <a:bodyPr wrap="square">
            <a:spAutoFit/>
          </a:bodyPr>
          <a:p>
            <a:pPr indent="0" fontAlgn="auto"/>
            <a:r>
              <a:rPr lang="zh-CN" sz="1400" b="0">
                <a:ea typeface="宋体" panose="02010600030101010101" pitchFamily="2" charset="-122"/>
              </a:rPr>
              <a:t>版本格式：主版本号.次版本号.修订号，版本号递增规则如下：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主版本号：当你做了不兼容的 API 修改，2. 次版本号：当你做了向下兼容的功能性新增，3. 修订号：当你做了向下兼容的问题修正。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报告（PPT）版本格式：正式版本号.评审版本号.自行迭代号，版本号递增规则如下：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正式版本号：正式评审过后的正式版本，一般为1.0.0，提交日期为评审当周的周日，</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2. 评审版本号：经过预评审或先行组评审后，根据其评审内容修改的版本，</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3. 自行迭代号：根据上课内容或小组会议后，对上一版本内容的修正。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先行版本号及版本编译元数据可以加到“主版本号.次版本号.修订号”的后面，作为延伸。</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文档汇总表格</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文档汇总表格</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140335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27405" y="574675"/>
            <a:ext cx="3460115" cy="3837305"/>
          </a:xfrm>
          <a:prstGeom prst="rect">
            <a:avLst/>
          </a:prstGeom>
        </p:spPr>
      </p:pic>
      <p:sp>
        <p:nvSpPr>
          <p:cNvPr id="4" name="文本框 3">
            <a:hlinkClick r:id="rId3" action="ppaction://hlinkfile"/>
          </p:cNvPr>
          <p:cNvSpPr txBox="1"/>
          <p:nvPr/>
        </p:nvSpPr>
        <p:spPr>
          <a:xfrm>
            <a:off x="47879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4427855" y="1564005"/>
            <a:ext cx="4235450" cy="1014730"/>
          </a:xfrm>
          <a:prstGeom prst="rect">
            <a:avLst/>
          </a:prstGeom>
          <a:noFill/>
          <a:ln w="9525">
            <a:noFill/>
          </a:ln>
        </p:spPr>
        <p:txBody>
          <a:bodyPr wrap="square">
            <a:spAutoFit/>
          </a:bodyPr>
          <a:p>
            <a:pPr indent="266700"/>
            <a:r>
              <a:rPr lang="zh-CN" sz="2000" b="0">
                <a:ea typeface="宋体" panose="02010600030101010101" pitchFamily="2" charset="-122"/>
              </a:rPr>
              <a:t>相关文档约为</a:t>
            </a:r>
            <a:r>
              <a:rPr lang="en-US" sz="2000" b="1">
                <a:latin typeface="宋体" panose="02010600030101010101" pitchFamily="2" charset="-122"/>
                <a:ea typeface="宋体" panose="02010600030101010101" pitchFamily="2" charset="-122"/>
              </a:rPr>
              <a:t>21</a:t>
            </a:r>
            <a:r>
              <a:rPr lang="zh-CN" sz="2000" b="1">
                <a:ea typeface="宋体" panose="02010600030101010101" pitchFamily="2" charset="-122"/>
              </a:rPr>
              <a:t>万字</a:t>
            </a:r>
            <a:r>
              <a:rPr lang="zh-CN" sz="2000" b="0">
                <a:ea typeface="宋体" panose="02010600030101010101" pitchFamily="2" charset="-122"/>
              </a:rPr>
              <a:t>，开发时间约为</a:t>
            </a:r>
            <a:r>
              <a:rPr lang="zh-CN" sz="2000" b="1">
                <a:ea typeface="宋体" panose="02010600030101010101" pitchFamily="2" charset="-122"/>
              </a:rPr>
              <a:t>4个月</a:t>
            </a:r>
            <a:r>
              <a:rPr lang="zh-CN" sz="2000" b="0">
                <a:ea typeface="宋体" panose="02010600030101010101" pitchFamily="2" charset="-122"/>
              </a:rPr>
              <a:t>，文件的平均生产效率约为</a:t>
            </a:r>
            <a:r>
              <a:rPr lang="en-US" sz="2000" b="1">
                <a:latin typeface="宋体" panose="02010600030101010101" pitchFamily="2" charset="-122"/>
                <a:ea typeface="宋体" panose="02010600030101010101" pitchFamily="2" charset="-122"/>
              </a:rPr>
              <a:t>10.5</a:t>
            </a:r>
            <a:r>
              <a:rPr lang="zh-CN" sz="2000" b="1">
                <a:ea typeface="宋体" panose="02010600030101010101" pitchFamily="2" charset="-122"/>
              </a:rPr>
              <a:t>千字/人月</a:t>
            </a:r>
            <a:r>
              <a:rPr lang="zh-CN" sz="2000" b="0">
                <a:ea typeface="宋体" panose="02010600030101010101" pitchFamily="2" charset="-122"/>
              </a:rPr>
              <a:t>。</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风险消除情况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风险消除情况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131820" y="470852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548005" y="626110"/>
          <a:ext cx="8416925" cy="4030980"/>
        </p:xfrm>
        <a:graphic>
          <a:graphicData uri="http://schemas.openxmlformats.org/drawingml/2006/table">
            <a:tbl>
              <a:tblPr firstRow="1" bandRow="1">
                <a:tableStyleId>{5940675A-B579-460E-94D1-54222C63F5DA}</a:tableStyleId>
              </a:tblPr>
              <a:tblGrid>
                <a:gridCol w="2804795"/>
                <a:gridCol w="3129915"/>
                <a:gridCol w="2482215"/>
              </a:tblGrid>
              <a:tr h="21336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实际遇到的风险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风险控制</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风险消除情况</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需求管理工具使用不熟悉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安排一名人员来学习和管理工具并指导其他小组成员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使用了统御软件，风险消除情况良好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467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需求不完整，需求详细程度不够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为项目的需求开发和管理定义角色并分配其职责，指定专人负责管理需求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访谈之前制定的问题不具有代表性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明确项目的干系人，开始访谈之前组内制定好决策。对需求被拒绝，推迟或取消的历史原因编写文档</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编写了需求冲突文档，风险消除情况良好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344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用户不能明确定义他们的需求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使用原型让用户参考，与用户进行充分的沟通，尽量能够让知识丰富的用户参与获取需求，可以适当增加分析人员的人数对用户获取需求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遗漏了必要的需求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需求过程做好记录和跟踪，定于需求的用语简单明了，跟踪每一个待确定的问题，直到问题得到解决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80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产品没有达到业务目标或不满足用户期望，存在未陈述的，假定的或隐含的客户需求没有得到满足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为每个需求制定负责人，变更控制过程需要包括交流机制，需求交流要包括所有影响部门和涉众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各个阶段的任务布置情况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各个阶段的任务布置情况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r="24939"/>
          <a:stretch>
            <a:fillRect/>
          </a:stretch>
        </p:blipFill>
        <p:spPr>
          <a:xfrm>
            <a:off x="126365" y="833120"/>
            <a:ext cx="1958975" cy="3477260"/>
          </a:xfrm>
          <a:prstGeom prst="rect">
            <a:avLst/>
          </a:prstGeom>
        </p:spPr>
      </p:pic>
      <p:pic>
        <p:nvPicPr>
          <p:cNvPr id="4" name="图片 3"/>
          <p:cNvPicPr>
            <a:picLocks noChangeAspect="1"/>
          </p:cNvPicPr>
          <p:nvPr/>
        </p:nvPicPr>
        <p:blipFill>
          <a:blip r:embed="rId3"/>
          <a:srcRect r="23938"/>
          <a:stretch>
            <a:fillRect/>
          </a:stretch>
        </p:blipFill>
        <p:spPr>
          <a:xfrm>
            <a:off x="2085340" y="833120"/>
            <a:ext cx="1670685" cy="3477260"/>
          </a:xfrm>
          <a:prstGeom prst="rect">
            <a:avLst/>
          </a:prstGeom>
        </p:spPr>
      </p:pic>
      <p:pic>
        <p:nvPicPr>
          <p:cNvPr id="5" name="图片 4"/>
          <p:cNvPicPr>
            <a:picLocks noChangeAspect="1"/>
          </p:cNvPicPr>
          <p:nvPr/>
        </p:nvPicPr>
        <p:blipFill>
          <a:blip r:embed="rId4"/>
          <a:stretch>
            <a:fillRect/>
          </a:stretch>
        </p:blipFill>
        <p:spPr>
          <a:xfrm>
            <a:off x="3756025" y="832485"/>
            <a:ext cx="1680210" cy="3477260"/>
          </a:xfrm>
          <a:prstGeom prst="rect">
            <a:avLst/>
          </a:prstGeom>
        </p:spPr>
      </p:pic>
      <p:pic>
        <p:nvPicPr>
          <p:cNvPr id="7" name="图片 6"/>
          <p:cNvPicPr>
            <a:picLocks noChangeAspect="1"/>
          </p:cNvPicPr>
          <p:nvPr/>
        </p:nvPicPr>
        <p:blipFill>
          <a:blip r:embed="rId5"/>
          <a:srcRect r="3308"/>
          <a:stretch>
            <a:fillRect/>
          </a:stretch>
        </p:blipFill>
        <p:spPr>
          <a:xfrm>
            <a:off x="5436235" y="832485"/>
            <a:ext cx="1596390" cy="3476625"/>
          </a:xfrm>
          <a:prstGeom prst="rect">
            <a:avLst/>
          </a:prstGeom>
        </p:spPr>
      </p:pic>
      <p:pic>
        <p:nvPicPr>
          <p:cNvPr id="8" name="图片 7"/>
          <p:cNvPicPr>
            <a:picLocks noChangeAspect="1"/>
          </p:cNvPicPr>
          <p:nvPr/>
        </p:nvPicPr>
        <p:blipFill>
          <a:blip r:embed="rId6"/>
          <a:stretch>
            <a:fillRect/>
          </a:stretch>
        </p:blipFill>
        <p:spPr>
          <a:xfrm>
            <a:off x="6991985" y="826770"/>
            <a:ext cx="2152015" cy="3483610"/>
          </a:xfrm>
          <a:prstGeom prst="rect">
            <a:avLst/>
          </a:prstGeom>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项目总结报告书</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6516370" y="3651885"/>
            <a:ext cx="2237740" cy="64516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79070" y="600075"/>
            <a:ext cx="3037840" cy="3932555"/>
          </a:xfrm>
          <a:prstGeom prst="rect">
            <a:avLst/>
          </a:prstGeom>
        </p:spPr>
      </p:pic>
      <p:pic>
        <p:nvPicPr>
          <p:cNvPr id="9" name="图片 8"/>
          <p:cNvPicPr>
            <a:picLocks noChangeAspect="1"/>
          </p:cNvPicPr>
          <p:nvPr/>
        </p:nvPicPr>
        <p:blipFill>
          <a:blip r:embed="rId3"/>
          <a:stretch>
            <a:fillRect/>
          </a:stretch>
        </p:blipFill>
        <p:spPr>
          <a:xfrm>
            <a:off x="3204210" y="600075"/>
            <a:ext cx="2880000" cy="4032712"/>
          </a:xfrm>
          <a:prstGeom prst="rect">
            <a:avLst/>
          </a:prstGeom>
        </p:spPr>
      </p:pic>
      <p:pic>
        <p:nvPicPr>
          <p:cNvPr id="10" name="图片 9"/>
          <p:cNvPicPr>
            <a:picLocks noChangeAspect="1"/>
          </p:cNvPicPr>
          <p:nvPr/>
        </p:nvPicPr>
        <p:blipFill>
          <a:blip r:embed="rId4"/>
          <a:stretch>
            <a:fillRect/>
          </a:stretch>
        </p:blipFill>
        <p:spPr>
          <a:xfrm>
            <a:off x="6083935" y="600075"/>
            <a:ext cx="2880000" cy="2648995"/>
          </a:xfrm>
          <a:prstGeom prst="rect">
            <a:avLst/>
          </a:prstGeom>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项目总结报告书结论</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515235" y="4587875"/>
            <a:ext cx="411353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395605" y="1417955"/>
            <a:ext cx="8430895" cy="2306955"/>
          </a:xfrm>
          <a:prstGeom prst="rect">
            <a:avLst/>
          </a:prstGeom>
          <a:noFill/>
          <a:ln w="9525">
            <a:noFill/>
          </a:ln>
        </p:spPr>
        <p:txBody>
          <a:bodyPr wrap="square">
            <a:spAutoFit/>
          </a:bodyPr>
          <a:p>
            <a:pPr indent="0"/>
            <a:r>
              <a:rPr lang="en-US" altLang="zh-CN" sz="2400" b="0">
                <a:ea typeface="宋体" panose="02010600030101010101" pitchFamily="2" charset="-122"/>
              </a:rPr>
              <a:t>         </a:t>
            </a:r>
            <a:r>
              <a:rPr lang="zh-CN" sz="2400" b="0">
                <a:ea typeface="宋体" panose="02010600030101010101" pitchFamily="2" charset="-122"/>
              </a:rPr>
              <a:t>小组通过学习系统化的获取需求的方法，合理的展开并能够完整的完成一个项目的所有工作，对于获取需求的整个工程进行合理的分工，从获取需求到文档的编写，都由专人负责，我们认为本小组对项目的需求分析作为本学期软件需求分析与设计科目的主要任务，已经基本达到了评审开展和检查项目的基本工作要求。</a:t>
            </a:r>
            <a:endParaRPr lang="zh-CN" altLang="en-US" sz="2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项目经验及教训总结</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sp>
        <p:nvSpPr>
          <p:cNvPr id="3" name="文本框 2"/>
          <p:cNvSpPr txBox="1"/>
          <p:nvPr/>
        </p:nvSpPr>
        <p:spPr>
          <a:xfrm>
            <a:off x="6515735" y="123190"/>
            <a:ext cx="2528570" cy="5015865"/>
          </a:xfrm>
          <a:prstGeom prst="rect">
            <a:avLst/>
          </a:prstGeom>
          <a:noFill/>
        </p:spPr>
        <p:txBody>
          <a:bodyPr wrap="square" rtlCol="0">
            <a:spAutoFit/>
          </a:bodyPr>
          <a:p>
            <a:pPr algn="just"/>
            <a:r>
              <a:rPr lang="zh-CN" altLang="en-US" sz="1600">
                <a:latin typeface="宋体" panose="02010600030101010101" pitchFamily="2" charset="-122"/>
                <a:ea typeface="宋体" panose="02010600030101010101" pitchFamily="2" charset="-122"/>
              </a:rPr>
              <a:t>仓库根目录</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截至</a:t>
            </a:r>
            <a:r>
              <a:rPr lang="en-US" altLang="zh-CN" sz="1600">
                <a:latin typeface="宋体" panose="02010600030101010101" pitchFamily="2" charset="-122"/>
                <a:ea typeface="宋体" panose="02010600030101010101" pitchFamily="2" charset="-122"/>
              </a:rPr>
              <a:t>2021.06.30</a:t>
            </a:r>
            <a:r>
              <a:rPr lang="zh-CN" altLang="en-US" sz="1600">
                <a:latin typeface="宋体" panose="02010600030101010101" pitchFamily="2" charset="-122"/>
                <a:ea typeface="宋体" panose="02010600030101010101" pitchFamily="2" charset="-122"/>
              </a:rPr>
              <a:t>，我们已经对配置管理系统进行了</a:t>
            </a:r>
            <a:r>
              <a:rPr lang="en-US" altLang="zh-CN" sz="1600">
                <a:latin typeface="宋体" panose="02010600030101010101" pitchFamily="2" charset="-122"/>
                <a:ea typeface="宋体" panose="02010600030101010101" pitchFamily="2" charset="-122"/>
              </a:rPr>
              <a:t>567</a:t>
            </a:r>
            <a:r>
              <a:rPr lang="zh-CN" altLang="en-US" sz="1600">
                <a:latin typeface="宋体" panose="02010600030101010101" pitchFamily="2" charset="-122"/>
                <a:ea typeface="宋体" panose="02010600030101010101" pitchFamily="2" charset="-122"/>
              </a:rPr>
              <a:t>次提交，人均提交</a:t>
            </a:r>
            <a:r>
              <a:rPr lang="en-US" altLang="zh-CN" sz="1600">
                <a:latin typeface="宋体" panose="02010600030101010101" pitchFamily="2" charset="-122"/>
                <a:ea typeface="宋体" panose="02010600030101010101" pitchFamily="2" charset="-122"/>
              </a:rPr>
              <a:t>113.4</a:t>
            </a:r>
            <a:r>
              <a:rPr lang="zh-CN" altLang="en-US" sz="1600">
                <a:latin typeface="宋体" panose="02010600030101010101" pitchFamily="2" charset="-122"/>
                <a:ea typeface="宋体" panose="02010600030101010101" pitchFamily="2" charset="-122"/>
              </a:rPr>
              <a:t>次。小组成员每人每月提交</a:t>
            </a:r>
            <a:r>
              <a:rPr lang="en-US" altLang="zh-CN" sz="1600">
                <a:latin typeface="宋体" panose="02010600030101010101" pitchFamily="2" charset="-122"/>
                <a:ea typeface="宋体" panose="02010600030101010101" pitchFamily="2" charset="-122"/>
              </a:rPr>
              <a:t>28.35</a:t>
            </a:r>
            <a:r>
              <a:rPr lang="zh-CN" altLang="en-US" sz="1600">
                <a:latin typeface="宋体" panose="02010600030101010101" pitchFamily="2" charset="-122"/>
                <a:ea typeface="宋体" panose="02010600030101010101" pitchFamily="2" charset="-122"/>
              </a:rPr>
              <a:t>次，每人每天提交</a:t>
            </a:r>
            <a:r>
              <a:rPr lang="en-US" altLang="zh-CN" sz="1600">
                <a:latin typeface="宋体" panose="02010600030101010101" pitchFamily="2" charset="-122"/>
                <a:ea typeface="宋体" panose="02010600030101010101" pitchFamily="2" charset="-122"/>
              </a:rPr>
              <a:t>0.945</a:t>
            </a:r>
            <a:r>
              <a:rPr lang="zh-CN" altLang="en-US" sz="1600">
                <a:latin typeface="宋体" panose="02010600030101010101" pitchFamily="2" charset="-122"/>
                <a:ea typeface="宋体" panose="02010600030101010101" pitchFamily="2" charset="-122"/>
              </a:rPr>
              <a:t>次，约等于每人每天都有一次</a:t>
            </a:r>
            <a:r>
              <a:rPr lang="zh-CN" altLang="en-US" sz="1600">
                <a:latin typeface="宋体" panose="02010600030101010101" pitchFamily="2" charset="-122"/>
                <a:ea typeface="宋体" panose="02010600030101010101" pitchFamily="2" charset="-122"/>
              </a:rPr>
              <a:t>提交。</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仓库内容包括但</a:t>
            </a:r>
            <a:r>
              <a:rPr lang="zh-CN" altLang="en-US" sz="1600">
                <a:latin typeface="宋体" panose="02010600030101010101" pitchFamily="2" charset="-122"/>
                <a:ea typeface="宋体" panose="02010600030101010101" pitchFamily="2" charset="-122"/>
              </a:rPr>
              <a:t>不限于：</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会议</a:t>
            </a:r>
            <a:r>
              <a:rPr lang="zh-CN" altLang="en-US" sz="1600">
                <a:latin typeface="宋体" panose="02010600030101010101" pitchFamily="2" charset="-122"/>
                <a:ea typeface="宋体" panose="02010600030101010101" pitchFamily="2" charset="-122"/>
              </a:rPr>
              <a:t>纪要；</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参考书籍；</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界面原型；</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可行性</a:t>
            </a:r>
            <a:r>
              <a:rPr lang="zh-CN" altLang="en-US" sz="1600">
                <a:latin typeface="宋体" panose="02010600030101010101" pitchFamily="2" charset="-122"/>
                <a:ea typeface="宋体" panose="02010600030101010101" pitchFamily="2" charset="-122"/>
              </a:rPr>
              <a:t>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配置管理</a:t>
            </a:r>
            <a:r>
              <a:rPr lang="zh-CN" altLang="en-US" sz="1600">
                <a:latin typeface="宋体" panose="02010600030101010101" pitchFamily="2" charset="-122"/>
                <a:ea typeface="宋体" panose="02010600030101010101" pitchFamily="2" charset="-122"/>
              </a:rPr>
              <a:t>文档；</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a:t>
            </a:r>
            <a:r>
              <a:rPr lang="zh-CN" altLang="en-US" sz="1600">
                <a:latin typeface="宋体" panose="02010600030101010101" pitchFamily="2" charset="-122"/>
                <a:ea typeface="宋体" panose="02010600030101010101" pitchFamily="2" charset="-122"/>
              </a:rPr>
              <a:t>变更；</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项目</a:t>
            </a:r>
            <a:r>
              <a:rPr lang="zh-CN" altLang="en-US" sz="1600">
                <a:latin typeface="宋体" panose="02010600030101010101" pitchFamily="2" charset="-122"/>
                <a:ea typeface="宋体" panose="02010600030101010101" pitchFamily="2" charset="-122"/>
              </a:rPr>
              <a:t>设计；</a:t>
            </a:r>
            <a:endParaRPr lang="zh-CN" altLang="en-US" sz="1600">
              <a:latin typeface="宋体" panose="02010600030101010101" pitchFamily="2" charset="-122"/>
              <a:ea typeface="宋体" panose="02010600030101010101" pitchFamily="2" charset="-122"/>
            </a:endParaRPr>
          </a:p>
          <a:p>
            <a:pPr algn="just"/>
            <a:r>
              <a:rPr lang="en-US" altLang="zh-CN" sz="1600">
                <a:latin typeface="宋体" panose="02010600030101010101" pitchFamily="2" charset="-122"/>
                <a:ea typeface="宋体" panose="02010600030101010101" pitchFamily="2" charset="-122"/>
              </a:rPr>
              <a:t>……</a:t>
            </a:r>
            <a:endParaRPr lang="en-US" altLang="zh-CN" sz="160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46100" y="699135"/>
            <a:ext cx="5870575" cy="4376420"/>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小组当初是处于一种极度青涩、不成熟的状态中</a:t>
            </a:r>
            <a:r>
              <a:rPr lang="zh-CN" b="0">
                <a:latin typeface="宋体" panose="02010600030101010101" pitchFamily="2" charset="-122"/>
                <a:ea typeface="宋体" panose="02010600030101010101" pitchFamily="2" charset="-122"/>
                <a:cs typeface="宋体" panose="02010600030101010101" pitchFamily="2" charset="-122"/>
              </a:rPr>
              <a:t>。我们的选题是所有选题中难度最大的一个选题。但在项目的初期，我们只是通过对比其他所谓“团购”软件，进行我们的创意发现，导致了在后续的第一次谐云会议的演示发生了大失败。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通过不断的寻找竞品和找项目下达人进行确认开会，才最终定下来我们的产品定位</a:t>
            </a:r>
            <a:r>
              <a:rPr lang="zh-CN" b="0">
                <a:latin typeface="宋体" panose="02010600030101010101" pitchFamily="2" charset="-122"/>
                <a:ea typeface="宋体" panose="02010600030101010101" pitchFamily="2" charset="-122"/>
                <a:cs typeface="宋体" panose="02010600030101010101" pitchFamily="2" charset="-122"/>
              </a:rPr>
              <a:t>。</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正式建立了一套属于我们自己小组的工作流程，并进行了改进</a:t>
            </a:r>
            <a:r>
              <a:rPr sz="1600" b="0">
                <a:latin typeface="宋体" panose="02010600030101010101" pitchFamily="2" charset="-122"/>
                <a:ea typeface="宋体" panose="02010600030101010101" pitchFamily="2" charset="-122"/>
                <a:cs typeface="宋体" panose="02010600030101010101" pitchFamily="2" charset="-122"/>
              </a:rPr>
              <a:t>。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a:t>
            </a:r>
            <a:r>
              <a:rPr b="0">
                <a:solidFill>
                  <a:srgbClr val="FF0000"/>
                </a:solidFill>
                <a:latin typeface="宋体" panose="02010600030101010101" pitchFamily="2" charset="-122"/>
                <a:ea typeface="宋体" panose="02010600030101010101" pitchFamily="2" charset="-122"/>
                <a:cs typeface="宋体" panose="02010600030101010101" pitchFamily="2" charset="-122"/>
              </a:rPr>
              <a:t>显得不具备竞争力，未能解决用户的痛点</a:t>
            </a:r>
            <a:r>
              <a:rPr b="0">
                <a:latin typeface="宋体" panose="02010600030101010101" pitchFamily="2" charset="-122"/>
                <a:ea typeface="宋体" panose="02010600030101010101" pitchFamily="2" charset="-122"/>
                <a:cs typeface="宋体" panose="02010600030101010101" pitchFamily="2" charset="-122"/>
              </a:rPr>
              <a:t>。之后，通过几次用户访谈，迭代出pov的最终版本，我们形成了一个新的“社区团购”概念，从而产出了高保真原型。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a:t>
            </a:r>
            <a:r>
              <a:rPr b="0">
                <a:solidFill>
                  <a:srgbClr val="FF0000"/>
                </a:solidFill>
                <a:latin typeface="宋体" panose="02010600030101010101" pitchFamily="2" charset="-122"/>
                <a:ea typeface="宋体" panose="02010600030101010101" pitchFamily="2" charset="-122"/>
                <a:cs typeface="宋体" panose="02010600030101010101" pitchFamily="2" charset="-122"/>
              </a:rPr>
              <a:t>重点不是你的想法怎么样，而是你能把自己的想法说出来多少</a:t>
            </a:r>
            <a:r>
              <a:rPr b="0">
                <a:latin typeface="宋体" panose="02010600030101010101" pitchFamily="2" charset="-122"/>
                <a:ea typeface="宋体" panose="02010600030101010101" pitchFamily="2" charset="-122"/>
                <a:cs typeface="宋体" panose="02010600030101010101" pitchFamily="2" charset="-122"/>
              </a:rPr>
              <a:t>，无论你的想法有多么好，没有办法给用户说清楚都是没有意义的。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a:t>
            </a:r>
            <a:r>
              <a:rPr b="0">
                <a:solidFill>
                  <a:srgbClr val="FF0000"/>
                </a:solidFill>
                <a:latin typeface="宋体" panose="02010600030101010101" pitchFamily="2" charset="-122"/>
                <a:ea typeface="宋体" panose="02010600030101010101" pitchFamily="2" charset="-122"/>
                <a:cs typeface="宋体" panose="02010600030101010101" pitchFamily="2" charset="-122"/>
              </a:rPr>
              <a:t>为了更好的能够让项目解决问题以及后续的一系列情况，甚至是开发初期的一系列问题都要提前考虑到</a:t>
            </a:r>
            <a:r>
              <a:rPr b="0">
                <a:latin typeface="宋体" panose="02010600030101010101" pitchFamily="2" charset="-122"/>
                <a:ea typeface="宋体" panose="02010600030101010101" pitchFamily="2" charset="-122"/>
                <a:cs typeface="宋体" panose="02010600030101010101" pitchFamily="2" charset="-122"/>
              </a:rPr>
              <a:t>，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需求必须经过用户的确认</a:t>
            </a:r>
            <a:r>
              <a:rPr sz="1600" b="0">
                <a:latin typeface="宋体" panose="02010600030101010101" pitchFamily="2" charset="-122"/>
                <a:ea typeface="宋体" panose="02010600030101010101" pitchFamily="2" charset="-122"/>
                <a:cs typeface="宋体" panose="02010600030101010101" pitchFamily="2" charset="-122"/>
              </a:rPr>
              <a:t>，如果没有经过用户的确认，仅凭开发人员的主观判断，是没有办法将需求完全覆盖和体现。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对于自己的实力或者一个团队实力的认知，不要为自己创造自己没有办法处理的坑</a:t>
            </a:r>
            <a:r>
              <a:rPr sz="1600" b="0">
                <a:latin typeface="宋体" panose="02010600030101010101" pitchFamily="2" charset="-122"/>
                <a:ea typeface="宋体" panose="02010600030101010101" pitchFamily="2" charset="-122"/>
                <a:cs typeface="宋体" panose="02010600030101010101" pitchFamily="2" charset="-122"/>
              </a:rPr>
              <a:t>。在这个阶段由始至终也贯穿着一点，我们中任何一个人的力量是很渺小的，但是在团队中经过讨论处理，又可以解决和新增不少对于项目需求设计时所产生的问题。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一些互相关联的工作由于沟通存在的问题导致进度迟滞</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我们改善了沟通方式，细化了如何进行工作的交接，使得接手的组员能立刻定位到要修改或增加的地方</a:t>
            </a:r>
            <a:r>
              <a:rPr sz="1600" b="0">
                <a:latin typeface="宋体" panose="02010600030101010101" pitchFamily="2" charset="-122"/>
                <a:ea typeface="宋体" panose="02010600030101010101" pitchFamily="2" charset="-122"/>
                <a:cs typeface="宋体" panose="02010600030101010101" pitchFamily="2" charset="-122"/>
              </a:rPr>
              <a:t>。同时，也对工作的内容和顺序进行重新划分，让一些工作能并行展开，大大减少了等待另一位组员完成的时间。我们组也顺利在ddl之前完成了需求分析阶段的所有工作。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结合了有关软件项目管理的内容，收获了管理项目方面的知识</a:t>
            </a:r>
            <a:r>
              <a:rPr sz="1600" b="0">
                <a:latin typeface="宋体" panose="02010600030101010101" pitchFamily="2" charset="-122"/>
                <a:ea typeface="宋体" panose="02010600030101010101" pitchFamily="2" charset="-122"/>
                <a:cs typeface="宋体" panose="02010600030101010101" pitchFamily="2" charset="-122"/>
              </a:rPr>
              <a:t>，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学习了如何快速改进产品的原型设计</a:t>
            </a:r>
            <a:r>
              <a:rPr sz="1600" b="0">
                <a:latin typeface="宋体" panose="02010600030101010101" pitchFamily="2" charset="-122"/>
                <a:ea typeface="宋体" panose="02010600030101010101" pitchFamily="2" charset="-122"/>
                <a:cs typeface="宋体" panose="02010600030101010101" pitchFamily="2" charset="-122"/>
              </a:rPr>
              <a:t>，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原型设计是快验证创意的绝佳途径</a:t>
            </a:r>
            <a:r>
              <a:rPr sz="1600" b="0">
                <a:latin typeface="宋体" panose="02010600030101010101" pitchFamily="2" charset="-122"/>
                <a:ea typeface="宋体" panose="02010600030101010101" pitchFamily="2" charset="-122"/>
                <a:cs typeface="宋体" panose="02010600030101010101" pitchFamily="2" charset="-122"/>
              </a:rPr>
              <a:t>。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在和企业助教的深度合作中，我们对获取的需求进行一遍遍的打磨，细化，去掉多余的内容，专精一个方向</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和企业助教的深度交流，打磨我们的UE过程和结论。从而降低了我们工作内容偏离UE思维的风险</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在平时进行的许多沟通看起来好像都没有达到它应该达到的效果，并没有将我们的思路汇聚在一起</a:t>
            </a:r>
            <a:r>
              <a:rPr sz="1600" b="0">
                <a:latin typeface="宋体" panose="02010600030101010101" pitchFamily="2" charset="-122"/>
                <a:ea typeface="宋体" panose="02010600030101010101" pitchFamily="2" charset="-122"/>
                <a:cs typeface="宋体" panose="02010600030101010101" pitchFamily="2" charset="-122"/>
              </a:rPr>
              <a:t>，所以那时候我就对我们的组长说，想通过一周多开几次小会来不停的记录我们的工作进度，而不是五个人都蒙头做自己的东西，到最后进行整合的时候发现出了问题。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3935" y="1312545"/>
            <a:ext cx="2726055"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444240"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6367145" y="833120"/>
            <a:ext cx="2520950" cy="4184015"/>
          </a:xfrm>
          <a:prstGeom prst="rect">
            <a:avLst/>
          </a:prstGeom>
        </p:spPr>
      </p:pic>
      <p:pic>
        <p:nvPicPr>
          <p:cNvPr id="3" name="图片 2"/>
          <p:cNvPicPr>
            <a:picLocks noChangeAspect="1"/>
          </p:cNvPicPr>
          <p:nvPr/>
        </p:nvPicPr>
        <p:blipFill>
          <a:blip r:embed="rId3"/>
          <a:stretch>
            <a:fillRect/>
          </a:stretch>
        </p:blipFill>
        <p:spPr>
          <a:xfrm>
            <a:off x="546100" y="814070"/>
            <a:ext cx="2655570" cy="4222750"/>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在开发过程中，小组成员对软件需求分析的理解也逐渐加深</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更加频繁的进行团建，更恰当分配任务，互相交流所需所得。</a:t>
            </a:r>
            <a:endParaRPr lang="zh-CN"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组内很多次的意见冲突、思维碰撞都发生在如何定义全新“团购”形式上</a:t>
            </a:r>
            <a:r>
              <a:rPr sz="1400" b="0">
                <a:latin typeface="宋体" panose="02010600030101010101" pitchFamily="2" charset="-122"/>
                <a:ea typeface="宋体" panose="02010600030101010101" pitchFamily="2" charset="-122"/>
                <a:cs typeface="宋体" panose="02010600030101010101" pitchFamily="2" charset="-122"/>
              </a:rPr>
              <a:t>。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大家伙儿还是能一码归一码的好好合作，把一个个该过的问题给它过了，一个个该爬的坑都给它爬过去，最终也算是完成了软件需求。</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我们学习软件需求分析的知识体系与相关方法进行软件需求的设计分析</a:t>
            </a:r>
            <a:r>
              <a:rPr sz="1400" b="0">
                <a:latin typeface="宋体" panose="02010600030101010101" pitchFamily="2" charset="-122"/>
                <a:ea typeface="宋体" panose="02010600030101010101" pitchFamily="2" charset="-122"/>
                <a:cs typeface="宋体" panose="02010600030101010101" pitchFamily="2" charset="-122"/>
              </a:rPr>
              <a:t>。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pPr algn="l"/>
            <a:r>
              <a:rPr lang="zh-CN" sz="2800" b="1" dirty="0" smtClean="0">
                <a:solidFill>
                  <a:schemeClr val="accent1"/>
                </a:solidFill>
                <a:sym typeface="+mn-ea"/>
              </a:rPr>
              <a:t>对项目成员的评价</a:t>
            </a:r>
            <a:r>
              <a:rPr lang="en-US"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a:t>
            </a:r>
            <a:r>
              <a:rPr lang="zh-CN" altLang="en-US" dirty="0" smtClean="0">
                <a:solidFill>
                  <a:schemeClr val="accent1"/>
                </a:solidFill>
                <a:sym typeface="+mn-ea"/>
              </a:rPr>
              <a:t>回溯</a:t>
            </a:r>
            <a:endParaRPr lang="zh-CN" altLang="en-US" dirty="0" smtClean="0">
              <a:solidFill>
                <a:schemeClr val="accent1"/>
              </a:solidFill>
              <a:sym typeface="+mn-ea"/>
            </a:endParaRPr>
          </a:p>
        </p:txBody>
      </p:sp>
      <p:sp>
        <p:nvSpPr>
          <p:cNvPr id="38" name="矩形 37"/>
          <p:cNvSpPr/>
          <p:nvPr/>
        </p:nvSpPr>
        <p:spPr>
          <a:xfrm>
            <a:off x="6228080" y="794385"/>
            <a:ext cx="2889885" cy="3415030"/>
          </a:xfrm>
          <a:prstGeom prst="rect">
            <a:avLst/>
          </a:prstGeom>
        </p:spPr>
        <p:txBody>
          <a:bodyPr wrap="square">
            <a:spAutoFit/>
          </a:bodyPr>
          <a:p>
            <a:pPr indent="0" algn="just">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在需求工程的总结</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阶段，小组错误地将设计阶段的部分内容更新至了</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1.0.0</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的</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正式版本。</a:t>
            </a: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根据项目进展情况，追溯相关历史信息，</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并进行了版本</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回溯。</a:t>
            </a:r>
            <a:endPar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 name="图片 6"/>
          <p:cNvPicPr>
            <a:picLocks noChangeAspect="1"/>
          </p:cNvPicPr>
          <p:nvPr/>
        </p:nvPicPr>
        <p:blipFill>
          <a:blip r:embed="rId1"/>
          <a:stretch>
            <a:fillRect/>
          </a:stretch>
        </p:blipFill>
        <p:spPr>
          <a:xfrm>
            <a:off x="539115" y="794385"/>
            <a:ext cx="5577840" cy="3446780"/>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移动课堂助理</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409" y="627856"/>
            <a:ext cx="5607844" cy="4413830"/>
          </a:xfrm>
          <a:prstGeom prst="rect">
            <a:avLst/>
          </a:prstGeom>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302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移动课堂助理——启动阶段</a:t>
            </a:r>
            <a:endParaRPr lang="zh-CN" altLang="en-US" dirty="0"/>
          </a:p>
        </p:txBody>
      </p:sp>
      <p:pic>
        <p:nvPicPr>
          <p:cNvPr id="15" name="图片 14"/>
          <p:cNvPicPr>
            <a:picLocks noChangeAspect="1"/>
          </p:cNvPicPr>
          <p:nvPr/>
        </p:nvPicPr>
        <p:blipFill>
          <a:blip r:embed="rId1"/>
          <a:stretch>
            <a:fillRect/>
          </a:stretch>
        </p:blipFill>
        <p:spPr>
          <a:xfrm>
            <a:off x="251460" y="2283460"/>
            <a:ext cx="3369945" cy="2334895"/>
          </a:xfrm>
          <a:prstGeom prst="rect">
            <a:avLst/>
          </a:prstGeom>
        </p:spPr>
      </p:pic>
      <p:sp>
        <p:nvSpPr>
          <p:cNvPr id="16" name="文本框 15"/>
          <p:cNvSpPr txBox="1"/>
          <p:nvPr/>
        </p:nvSpPr>
        <p:spPr>
          <a:xfrm>
            <a:off x="323666" y="699000"/>
            <a:ext cx="2775119"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移动课程助理可行性分析</a:t>
            </a:r>
            <a:endParaRPr lang="zh-CN" altLang="en-US" dirty="0">
              <a:latin typeface="宋体" panose="02010600030101010101" pitchFamily="2" charset="-122"/>
              <a:ea typeface="宋体" panose="02010600030101010101" pitchFamily="2" charset="-122"/>
            </a:endParaRPr>
          </a:p>
        </p:txBody>
      </p:sp>
      <p:graphicFrame>
        <p:nvGraphicFramePr>
          <p:cNvPr id="17" name="表格 7"/>
          <p:cNvGraphicFramePr>
            <a:graphicFrameLocks noGrp="1"/>
          </p:cNvGraphicFramePr>
          <p:nvPr>
            <p:custDataLst>
              <p:tags r:id="rId2"/>
            </p:custDataLst>
          </p:nvPr>
        </p:nvGraphicFramePr>
        <p:xfrm>
          <a:off x="323850" y="1130935"/>
          <a:ext cx="5171440" cy="605790"/>
        </p:xfrm>
        <a:graphic>
          <a:graphicData uri="http://schemas.openxmlformats.org/drawingml/2006/table">
            <a:tbl>
              <a:tblPr firstRow="1" bandRow="1">
                <a:tableStyleId>{5C22544A-7EE6-4342-B048-85BDC9FD1C3A}</a:tableStyleId>
              </a:tblPr>
              <a:tblGrid>
                <a:gridCol w="2585720"/>
                <a:gridCol w="2585720"/>
              </a:tblGrid>
              <a:tr h="302895">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1</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2</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r h="302895">
                <a:tc>
                  <a:txBody>
                    <a:bodyPr/>
                    <a:p>
                      <a:r>
                        <a:rPr lang="zh-CN" altLang="en-US" sz="1200" dirty="0">
                          <a:latin typeface="宋体" panose="02010600030101010101" pitchFamily="2" charset="-122"/>
                          <a:ea typeface="宋体" panose="02010600030101010101" pitchFamily="2" charset="-122"/>
                        </a:rPr>
                        <a:t>微信小程序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en-US" altLang="zh-CN" sz="1200" dirty="0">
                          <a:latin typeface="宋体" panose="02010600030101010101" pitchFamily="2" charset="-122"/>
                          <a:ea typeface="宋体" panose="02010600030101010101" pitchFamily="2" charset="-122"/>
                        </a:rPr>
                        <a:t>APP +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bl>
          </a:graphicData>
        </a:graphic>
      </p:graphicFrame>
      <p:sp>
        <p:nvSpPr>
          <p:cNvPr id="18" name="文本框 17"/>
          <p:cNvSpPr txBox="1"/>
          <p:nvPr/>
        </p:nvSpPr>
        <p:spPr>
          <a:xfrm>
            <a:off x="3708216" y="1852158"/>
            <a:ext cx="3185487"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确定项目团队，提交项目章程</a:t>
            </a:r>
            <a:endParaRPr lang="zh-CN" altLang="en-US" dirty="0">
              <a:latin typeface="宋体" panose="02010600030101010101" pitchFamily="2" charset="-122"/>
              <a:ea typeface="宋体" panose="02010600030101010101" pitchFamily="2" charset="-122"/>
            </a:endParaRPr>
          </a:p>
        </p:txBody>
      </p:sp>
      <p:graphicFrame>
        <p:nvGraphicFramePr>
          <p:cNvPr id="20" name="表格 19"/>
          <p:cNvGraphicFramePr>
            <a:graphicFrameLocks noGrp="1"/>
          </p:cNvGraphicFramePr>
          <p:nvPr>
            <p:custDataLst>
              <p:tags r:id="rId3"/>
            </p:custDataLst>
          </p:nvPr>
        </p:nvGraphicFramePr>
        <p:xfrm>
          <a:off x="3708400" y="2221230"/>
          <a:ext cx="5335905" cy="2824480"/>
        </p:xfrm>
        <a:graphic>
          <a:graphicData uri="http://schemas.openxmlformats.org/drawingml/2006/table">
            <a:tbl>
              <a:tblPr firstRow="1" firstCol="1" bandRow="1"/>
              <a:tblGrid>
                <a:gridCol w="575945"/>
                <a:gridCol w="734695"/>
                <a:gridCol w="1156970"/>
                <a:gridCol w="1950085"/>
                <a:gridCol w="918210"/>
              </a:tblGrid>
              <a:tr h="24384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项目组织人员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职位</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个人信息</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联系方式</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地址</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16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邢海粟</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项目经理</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31801347</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xhs</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001022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31801347@stu.zucc.edu.cn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258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章拾瑜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等线" panose="02010600030101010101" charset="-122"/>
                          <a:cs typeface="等线" panose="02010600030101010101" charset="-122"/>
                        </a:rPr>
                        <a:t>设计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31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801335</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zsy</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791437323</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effectLst/>
                          <a:latin typeface="等线" panose="02010600030101010101" charset="-122"/>
                          <a:ea typeface="宋体" panose="02010600030101010101" pitchFamily="2" charset="-122"/>
                          <a:cs typeface="Times New Roman" panose="02020603050405020304" pitchFamily="18" charset="0"/>
                        </a:rPr>
                        <a:t>31801335@stu.zucc.edu.cn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黄德煜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配置管理员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a:t>
                      </a:r>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801</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31801163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wxid</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_lxu76iqobv7v12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31801163@stu.zucc.edu.cn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陈正祎</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主要程序员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会议记录员</a:t>
                      </a:r>
                      <a:r>
                        <a:rPr lang="en-US" sz="800" kern="100">
                          <a:solidFill>
                            <a:srgbClr val="000000"/>
                          </a:solidFill>
                          <a:effectLst/>
                          <a:latin typeface="Calibri" panose="020F0502020204030204" charset="0"/>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设计</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dirty="0" err="1">
                          <a:solidFill>
                            <a:srgbClr val="000000"/>
                          </a:solidFill>
                          <a:effectLst/>
                          <a:latin typeface="宋体" panose="02010600030101010101" pitchFamily="2" charset="-122"/>
                          <a:ea typeface="等线" panose="02010600030101010101" charset="-122"/>
                          <a:cs typeface="Times New Roman" panose="02020603050405020304" pitchFamily="18" charset="0"/>
                        </a:rPr>
                        <a:t>czy_qifei</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dirty="0">
                          <a:solidFill>
                            <a:srgbClr val="000000"/>
                          </a:solidFill>
                          <a:effectLst/>
                          <a:latin typeface="等线" panose="02010600030101010101" charset="-122"/>
                          <a:ea typeface="宋体" panose="02010600030101010101" pitchFamily="2" charset="-122"/>
                          <a:cs typeface="Times New Roman" panose="02020603050405020304" pitchFamily="18" charset="0"/>
                        </a:rPr>
                        <a:t>31801342@stu.zucc.edu.cn </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21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朱涵</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进度管理员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31801344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cmzh_11280047</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31801344@stu.zucc.edu.cn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可行性分析</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77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移动课堂助理——计划阶段</a:t>
            </a:r>
            <a:endParaRPr lang="zh-CN" altLang="en-US" dirty="0"/>
          </a:p>
        </p:txBody>
      </p:sp>
      <p:pic>
        <p:nvPicPr>
          <p:cNvPr id="4" name="图片 3"/>
          <p:cNvPicPr>
            <a:picLocks noChangeAspect="1"/>
          </p:cNvPicPr>
          <p:nvPr/>
        </p:nvPicPr>
        <p:blipFill>
          <a:blip r:embed="rId1"/>
          <a:stretch>
            <a:fillRect/>
          </a:stretch>
        </p:blipFill>
        <p:spPr>
          <a:xfrm>
            <a:off x="467995" y="1059180"/>
            <a:ext cx="3349625" cy="3308350"/>
          </a:xfrm>
          <a:prstGeom prst="rect">
            <a:avLst/>
          </a:prstGeom>
        </p:spPr>
      </p:pic>
      <p:sp>
        <p:nvSpPr>
          <p:cNvPr id="9" name="文本框 8"/>
          <p:cNvSpPr txBox="1"/>
          <p:nvPr/>
        </p:nvSpPr>
        <p:spPr>
          <a:xfrm>
            <a:off x="3923665" y="1491615"/>
            <a:ext cx="5181600" cy="2061210"/>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在计划阶段主要编写</a:t>
            </a:r>
            <a:r>
              <a:rPr lang="zh-CN" altLang="en-US" sz="1600" b="1" dirty="0">
                <a:latin typeface="宋体" panose="02010600030101010101" pitchFamily="2" charset="-122"/>
                <a:ea typeface="宋体" panose="02010600030101010101" pitchFamily="2" charset="-122"/>
              </a:rPr>
              <a:t>需求工程计划</a:t>
            </a:r>
            <a:r>
              <a:rPr lang="zh-CN" altLang="en-US" sz="1600" dirty="0">
                <a:latin typeface="宋体" panose="02010600030101010101" pitchFamily="2" charset="-122"/>
                <a:ea typeface="宋体" panose="02010600030101010101" pitchFamily="2" charset="-122"/>
              </a:rPr>
              <a:t>，包括时间管理计划、范围管理计划、</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同时提交甘特图和</a:t>
            </a:r>
            <a:r>
              <a:rPr lang="en-US" altLang="zh-CN" sz="1600" dirty="0">
                <a:latin typeface="宋体" panose="02010600030101010101" pitchFamily="2" charset="-122"/>
                <a:ea typeface="宋体" panose="02010600030101010101" pitchFamily="2" charset="-122"/>
              </a:rPr>
              <a:t>WBS</a:t>
            </a:r>
            <a:r>
              <a:rPr lang="zh-CN" altLang="en-US" sz="1600" dirty="0">
                <a:latin typeface="宋体" panose="02010600030101010101" pitchFamily="2" charset="-122"/>
                <a:ea typeface="宋体" panose="02010600030101010101" pitchFamily="2" charset="-122"/>
              </a:rPr>
              <a:t>等</a:t>
            </a:r>
            <a:r>
              <a:rPr lang="zh-CN" altLang="en-US" sz="1600" b="1" dirty="0">
                <a:latin typeface="宋体" panose="02010600030101010101" pitchFamily="2" charset="-122"/>
                <a:ea typeface="宋体" panose="02010600030101010101" pitchFamily="2" charset="-122"/>
              </a:rPr>
              <a:t>进度表</a:t>
            </a:r>
            <a:r>
              <a:rPr lang="zh-CN" altLang="en-US" sz="1600" dirty="0">
                <a:latin typeface="宋体" panose="02010600030101010101" pitchFamily="2" charset="-122"/>
                <a:ea typeface="宋体" panose="02010600030101010101" pitchFamily="2" charset="-122"/>
              </a:rPr>
              <a:t>和</a:t>
            </a:r>
            <a:r>
              <a:rPr lang="zh-CN" altLang="en-US" sz="1600" b="1" dirty="0">
                <a:latin typeface="宋体" panose="02010600030101010101" pitchFamily="2" charset="-122"/>
                <a:ea typeface="宋体" panose="02010600030101010101" pitchFamily="2" charset="-122"/>
              </a:rPr>
              <a:t>活动网络图</a:t>
            </a:r>
            <a:r>
              <a:rPr lang="en-US" altLang="zh-CN" sz="1600" dirty="0">
                <a:latin typeface="宋体" panose="02010600030101010101" pitchFamily="2" charset="-122"/>
                <a:ea typeface="宋体" panose="02010600030101010101" pitchFamily="2" charset="-122"/>
              </a:rPr>
              <a:t>,OBS</a:t>
            </a:r>
            <a:r>
              <a:rPr lang="zh-CN" altLang="en-US" sz="1600" dirty="0">
                <a:latin typeface="宋体" panose="02010600030101010101" pitchFamily="2" charset="-122"/>
                <a:ea typeface="宋体" panose="02010600030101010101" pitchFamily="2" charset="-122"/>
              </a:rPr>
              <a:t>和干系人手册等</a:t>
            </a:r>
            <a:r>
              <a:rPr lang="zh-CN" altLang="en-US" sz="1600" b="1" dirty="0">
                <a:latin typeface="宋体" panose="02010600030101010101" pitchFamily="2" charset="-122"/>
                <a:ea typeface="宋体" panose="02010600030101010101" pitchFamily="2" charset="-122"/>
              </a:rPr>
              <a:t>项目组织和资源</a:t>
            </a:r>
            <a:endParaRPr lang="en-US" altLang="zh-CN" sz="1600" b="1" dirty="0">
              <a:latin typeface="宋体" panose="02010600030101010101" pitchFamily="2" charset="-122"/>
              <a:ea typeface="宋体" panose="02010600030101010101" pitchFamily="2" charset="-122"/>
            </a:endParaRPr>
          </a:p>
          <a:p>
            <a:endParaRPr lang="en-US" altLang="zh-CN" sz="16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674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移动课堂助理——执行阶段</a:t>
            </a:r>
            <a:endParaRPr lang="zh-CN" altLang="en-US" dirty="0"/>
          </a:p>
        </p:txBody>
      </p:sp>
      <p:pic>
        <p:nvPicPr>
          <p:cNvPr id="10" name="图片 9"/>
          <p:cNvPicPr>
            <a:picLocks noChangeAspect="1"/>
          </p:cNvPicPr>
          <p:nvPr/>
        </p:nvPicPr>
        <p:blipFill>
          <a:blip r:embed="rId1"/>
          <a:stretch>
            <a:fillRect/>
          </a:stretch>
        </p:blipFill>
        <p:spPr>
          <a:xfrm>
            <a:off x="539750" y="1131570"/>
            <a:ext cx="3272790" cy="3465195"/>
          </a:xfrm>
          <a:prstGeom prst="rect">
            <a:avLst/>
          </a:prstGeom>
        </p:spPr>
      </p:pic>
      <p:sp>
        <p:nvSpPr>
          <p:cNvPr id="5" name="文本框 4"/>
          <p:cNvSpPr txBox="1"/>
          <p:nvPr/>
        </p:nvSpPr>
        <p:spPr>
          <a:xfrm>
            <a:off x="3860800" y="1203325"/>
            <a:ext cx="4954905" cy="304609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需求获取</a:t>
            </a:r>
            <a:r>
              <a:rPr lang="zh-CN" altLang="en-US" sz="1600"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sz="1600" dirty="0">
                <a:latin typeface="宋体" panose="02010600030101010101" pitchFamily="2" charset="-122"/>
                <a:ea typeface="宋体" panose="02010600030101010101" pitchFamily="2" charset="-122"/>
              </a:rPr>
              <a:t>JAD</a:t>
            </a:r>
            <a:r>
              <a:rPr lang="zh-CN" altLang="en-US" sz="1600" dirty="0">
                <a:latin typeface="宋体" panose="02010600030101010101" pitchFamily="2" charset="-122"/>
                <a:ea typeface="宋体" panose="02010600030101010101" pitchFamily="2" charset="-122"/>
              </a:rPr>
              <a:t>会议等工作。</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需求分析</a:t>
            </a:r>
            <a:r>
              <a:rPr lang="zh-CN" altLang="en-US" sz="1600"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再通过</a:t>
            </a:r>
            <a:r>
              <a:rPr lang="zh-CN" altLang="en-US" sz="1600" b="1" dirty="0">
                <a:latin typeface="宋体" panose="02010600030101010101" pitchFamily="2" charset="-122"/>
                <a:ea typeface="宋体" panose="02010600030101010101" pitchFamily="2" charset="-122"/>
              </a:rPr>
              <a:t>原型绘制</a:t>
            </a:r>
            <a:r>
              <a:rPr lang="zh-CN" altLang="en-US" sz="1600" dirty="0">
                <a:latin typeface="宋体" panose="02010600030101010101" pitchFamily="2" charset="-122"/>
                <a:ea typeface="宋体" panose="02010600030101010101" pitchFamily="2" charset="-122"/>
              </a:rPr>
              <a:t>与迭代，进一步细化需求</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最后编写</a:t>
            </a:r>
            <a:r>
              <a:rPr lang="zh-CN" altLang="en-US" sz="1600" b="1" dirty="0">
                <a:latin typeface="宋体" panose="02010600030101010101" pitchFamily="2" charset="-122"/>
                <a:ea typeface="宋体" panose="02010600030101010101" pitchFamily="2" charset="-122"/>
              </a:rPr>
              <a:t>需求规格说明</a:t>
            </a:r>
            <a:r>
              <a:rPr lang="zh-CN" altLang="en-US" sz="1600" dirty="0">
                <a:latin typeface="宋体" panose="02010600030101010101" pitchFamily="2" charset="-122"/>
                <a:ea typeface="宋体" panose="02010600030101010101" pitchFamily="2" charset="-122"/>
              </a:rPr>
              <a:t>，对功能性需求和非功能性需求进行说明。用</a:t>
            </a:r>
            <a:r>
              <a:rPr lang="en-US" altLang="zh-CN" sz="1600" dirty="0">
                <a:latin typeface="宋体" panose="02010600030101010101" pitchFamily="2" charset="-122"/>
                <a:ea typeface="宋体" panose="02010600030101010101" pitchFamily="2" charset="-122"/>
              </a:rPr>
              <a:t>UML</a:t>
            </a:r>
            <a:r>
              <a:rPr lang="zh-CN" altLang="en-US" sz="1600" dirty="0">
                <a:latin typeface="宋体" panose="02010600030101010101" pitchFamily="2" charset="-122"/>
                <a:ea typeface="宋体" panose="02010600030101010101" pitchFamily="2" charset="-122"/>
              </a:rPr>
              <a:t>方法对需求进行说明。同时生成初步的用户手册。</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0208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移动课堂助理——监控阶段</a:t>
            </a:r>
            <a:endParaRPr lang="zh-CN" altLang="en-US" dirty="0"/>
          </a:p>
        </p:txBody>
      </p:sp>
      <p:pic>
        <p:nvPicPr>
          <p:cNvPr id="4" name="图片 3"/>
          <p:cNvPicPr>
            <a:picLocks noChangeAspect="1"/>
          </p:cNvPicPr>
          <p:nvPr/>
        </p:nvPicPr>
        <p:blipFill>
          <a:blip r:embed="rId1"/>
          <a:stretch>
            <a:fillRect/>
          </a:stretch>
        </p:blipFill>
        <p:spPr>
          <a:xfrm>
            <a:off x="56515" y="1583055"/>
            <a:ext cx="4299585" cy="1977390"/>
          </a:xfrm>
          <a:prstGeom prst="rect">
            <a:avLst/>
          </a:prstGeom>
        </p:spPr>
      </p:pic>
      <p:sp>
        <p:nvSpPr>
          <p:cNvPr id="9" name="文本框 8"/>
          <p:cNvSpPr txBox="1"/>
          <p:nvPr/>
        </p:nvSpPr>
        <p:spPr>
          <a:xfrm>
            <a:off x="4356100" y="1203325"/>
            <a:ext cx="4714875" cy="279971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项目监控</a:t>
            </a:r>
            <a:r>
              <a:rPr lang="zh-CN" altLang="en-US" sz="1600" dirty="0">
                <a:latin typeface="宋体" panose="02010600030101010101" pitchFamily="2" charset="-122"/>
                <a:ea typeface="宋体" panose="02010600030101010101" pitchFamily="2" charset="-122"/>
              </a:rPr>
              <a:t>阶段主要追踪、审查和调整项目的进展，以便识别和纠正和之前制定的计划的</a:t>
            </a:r>
            <a:r>
              <a:rPr lang="zh-CN" altLang="en-US" sz="1600">
                <a:latin typeface="宋体" panose="02010600030101010101" pitchFamily="2" charset="-122"/>
                <a:ea typeface="宋体" panose="02010600030101010101" pitchFamily="2" charset="-122"/>
              </a:rPr>
              <a:t>偏差。</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同时进行</a:t>
            </a:r>
            <a:r>
              <a:rPr lang="zh-CN" altLang="en-US" sz="1600" b="1" dirty="0">
                <a:latin typeface="宋体" panose="02010600030101010101" pitchFamily="2" charset="-122"/>
                <a:ea typeface="宋体" panose="02010600030101010101" pitchFamily="2" charset="-122"/>
              </a:rPr>
              <a:t>需求管理</a:t>
            </a:r>
            <a:r>
              <a:rPr lang="zh-CN" altLang="en-US" sz="1600" dirty="0">
                <a:latin typeface="宋体" panose="02010600030101010101" pitchFamily="2" charset="-122"/>
                <a:ea typeface="宋体" panose="02010600030101010101" pitchFamily="2" charset="-122"/>
              </a:rPr>
              <a:t>，使用</a:t>
            </a:r>
            <a:r>
              <a:rPr lang="zh-CN" altLang="en-US" sz="1600" b="1" dirty="0">
                <a:latin typeface="宋体" panose="02010600030101010101" pitchFamily="2" charset="-122"/>
                <a:ea typeface="宋体" panose="02010600030101010101" pitchFamily="2" charset="-122"/>
              </a:rPr>
              <a:t>需求管理工具</a:t>
            </a:r>
            <a:r>
              <a:rPr lang="zh-CN" altLang="en-US" sz="1600" dirty="0">
                <a:latin typeface="宋体" panose="02010600030101010101" pitchFamily="2" charset="-122"/>
                <a:ea typeface="宋体" panose="02010600030101010101" pitchFamily="2" charset="-122"/>
              </a:rPr>
              <a:t>，将全部需求录入工具，建立跟踪链接</a:t>
            </a:r>
            <a:r>
              <a:rPr lang="zh-CN" altLang="en-US" sz="1600">
                <a:latin typeface="宋体" panose="02010600030101010101" pitchFamily="2" charset="-122"/>
                <a:ea typeface="宋体" panose="02010600030101010101" pitchFamily="2" charset="-122"/>
              </a:rPr>
              <a:t>矩阵。</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如果需要</a:t>
            </a:r>
            <a:r>
              <a:rPr lang="zh-CN" altLang="en-US" sz="1600" b="1" dirty="0">
                <a:latin typeface="宋体" panose="02010600030101010101" pitchFamily="2" charset="-122"/>
                <a:ea typeface="宋体" panose="02010600030101010101" pitchFamily="2" charset="-122"/>
              </a:rPr>
              <a:t>需求变更</a:t>
            </a:r>
            <a:r>
              <a:rPr lang="zh-CN" altLang="en-US" sz="1600" dirty="0">
                <a:latin typeface="宋体" panose="02010600030101010101" pitchFamily="2" charset="-122"/>
                <a:ea typeface="宋体" panose="02010600030101010101" pitchFamily="2" charset="-122"/>
              </a:rPr>
              <a:t>，在对变更的需求进行分析后，建立</a:t>
            </a:r>
            <a:r>
              <a:rPr lang="en-US" altLang="zh-CN" sz="1600" dirty="0">
                <a:latin typeface="宋体" panose="02010600030101010101" pitchFamily="2" charset="-122"/>
                <a:ea typeface="宋体" panose="02010600030101010101" pitchFamily="2" charset="-122"/>
              </a:rPr>
              <a:t>CCB</a:t>
            </a:r>
            <a:r>
              <a:rPr lang="zh-CN" altLang="en-US" sz="1600" dirty="0">
                <a:latin typeface="宋体" panose="02010600030101010101" pitchFamily="2" charset="-122"/>
                <a:ea typeface="宋体" panose="02010600030101010101" pitchFamily="2" charset="-122"/>
              </a:rPr>
              <a:t>组织，并提交需求变更申请报告，同时使用需求管理工具对变更影响进行</a:t>
            </a:r>
            <a:r>
              <a:rPr lang="zh-CN" altLang="en-US" sz="1600">
                <a:latin typeface="宋体" panose="02010600030101010101" pitchFamily="2" charset="-122"/>
                <a:ea typeface="宋体" panose="02010600030101010101" pitchFamily="2" charset="-122"/>
              </a:rPr>
              <a:t>分析。</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最后对影响的文档、用例和原型等进行修改。</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25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移动课堂助理——收尾阶段</a:t>
            </a:r>
            <a:endParaRPr lang="zh-CN" altLang="en-US" dirty="0"/>
          </a:p>
        </p:txBody>
      </p:sp>
      <p:pic>
        <p:nvPicPr>
          <p:cNvPr id="10" name="图片 9"/>
          <p:cNvPicPr>
            <a:picLocks noChangeAspect="1"/>
          </p:cNvPicPr>
          <p:nvPr/>
        </p:nvPicPr>
        <p:blipFill>
          <a:blip r:embed="rId1"/>
          <a:stretch>
            <a:fillRect/>
          </a:stretch>
        </p:blipFill>
        <p:spPr>
          <a:xfrm>
            <a:off x="107315" y="1491615"/>
            <a:ext cx="4916805" cy="1887855"/>
          </a:xfrm>
          <a:prstGeom prst="rect">
            <a:avLst/>
          </a:prstGeom>
        </p:spPr>
      </p:pic>
      <p:sp>
        <p:nvSpPr>
          <p:cNvPr id="8" name="文本框 7"/>
          <p:cNvSpPr txBox="1"/>
          <p:nvPr/>
        </p:nvSpPr>
        <p:spPr>
          <a:xfrm>
            <a:off x="5076190" y="1851660"/>
            <a:ext cx="3995420" cy="1076325"/>
          </a:xfrm>
          <a:prstGeom prst="rect">
            <a:avLst/>
          </a:prstGeom>
          <a:noFill/>
        </p:spPr>
        <p:txBody>
          <a:bodyPr wrap="square" rtlCol="0">
            <a:spAutoFit/>
          </a:bodyPr>
          <a:p>
            <a:r>
              <a:rPr lang="zh-CN" altLang="en-US" sz="1600" b="1" dirty="0">
                <a:latin typeface="宋体" panose="02010600030101010101" pitchFamily="2" charset="-122"/>
                <a:ea typeface="宋体" panose="02010600030101010101" pitchFamily="2" charset="-122"/>
              </a:rPr>
              <a:t>项目收尾</a:t>
            </a:r>
            <a:r>
              <a:rPr lang="zh-CN" altLang="en-US" sz="1600" dirty="0">
                <a:latin typeface="宋体" panose="02010600030101010101" pitchFamily="2" charset="-122"/>
                <a:ea typeface="宋体" panose="02010600030101010101" pitchFamily="2" charset="-122"/>
              </a:rPr>
              <a:t>阶段，主要提交</a:t>
            </a:r>
            <a:r>
              <a:rPr lang="zh-CN" altLang="en-US" sz="1600" b="1" dirty="0">
                <a:latin typeface="宋体" panose="02010600030101010101" pitchFamily="2" charset="-122"/>
                <a:ea typeface="宋体" panose="02010600030101010101" pitchFamily="2" charset="-122"/>
              </a:rPr>
              <a:t>项目总结报告</a:t>
            </a:r>
            <a:r>
              <a:rPr lang="zh-CN" altLang="en-US" sz="1600" dirty="0">
                <a:latin typeface="宋体" panose="02010600030101010101" pitchFamily="2" charset="-122"/>
                <a:ea typeface="宋体" panose="02010600030101010101" pitchFamily="2" charset="-122"/>
              </a:rPr>
              <a:t>，对项目中的问题、经验和教训进行</a:t>
            </a:r>
            <a:r>
              <a:rPr lang="zh-CN" altLang="en-US" sz="1600">
                <a:latin typeface="宋体" panose="02010600030101010101" pitchFamily="2" charset="-122"/>
                <a:ea typeface="宋体" panose="02010600030101010101" pitchFamily="2" charset="-122"/>
              </a:rPr>
              <a:t>总结。</a:t>
            </a:r>
            <a:endParaRPr lang="en-US" altLang="zh-CN" sz="1600">
              <a:latin typeface="宋体" panose="02010600030101010101" pitchFamily="2" charset="-122"/>
              <a:ea typeface="宋体" panose="02010600030101010101" pitchFamily="2" charset="-122"/>
            </a:endParaRPr>
          </a:p>
          <a:p>
            <a:endParaRPr lang="en-US" altLang="zh-CN"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同时</a:t>
            </a:r>
            <a:r>
              <a:rPr lang="zh-CN" altLang="en-US" sz="1600" dirty="0">
                <a:latin typeface="宋体" panose="02010600030101010101" pitchFamily="2" charset="-122"/>
                <a:ea typeface="宋体" panose="02010600030101010101" pitchFamily="2" charset="-122"/>
              </a:rPr>
              <a:t>对项目成员进行评价。</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可行性分析报告</a:t>
            </a:r>
            <a:r>
              <a:rPr lang="en-US" altLang="zh-CN" baseline="30000" dirty="0" smtClean="0">
                <a:solidFill>
                  <a:schemeClr val="accent1"/>
                </a:solidFill>
                <a:sym typeface="+mn-ea"/>
              </a:rPr>
              <a:t>[17]</a:t>
            </a:r>
            <a:endParaRPr lang="en-US" altLang="zh-CN" sz="1200" baseline="30000" dirty="0" smtClean="0">
              <a:solidFill>
                <a:schemeClr val="accent1"/>
              </a:solidFill>
              <a:sym typeface="+mn-ea"/>
            </a:endParaRPr>
          </a:p>
        </p:txBody>
      </p:sp>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1" action="ppaction://hlinkfile"/>
          </p:cNvPr>
          <p:cNvSpPr txBox="1"/>
          <p:nvPr/>
        </p:nvSpPr>
        <p:spPr>
          <a:xfrm>
            <a:off x="5076190" y="1101090"/>
            <a:ext cx="347091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可行性分析</a:t>
            </a:r>
            <a:r>
              <a:rPr lang="zh-CN" altLang="en-US"/>
              <a:t>报告</a:t>
            </a:r>
            <a:endParaRPr lang="zh-CN" altLang="en-US"/>
          </a:p>
        </p:txBody>
      </p:sp>
      <p:pic>
        <p:nvPicPr>
          <p:cNvPr id="2" name="图片 1"/>
          <p:cNvPicPr>
            <a:picLocks noChangeAspect="1"/>
          </p:cNvPicPr>
          <p:nvPr/>
        </p:nvPicPr>
        <p:blipFill>
          <a:blip r:embed="rId2"/>
          <a:stretch>
            <a:fillRect/>
          </a:stretch>
        </p:blipFill>
        <p:spPr>
          <a:xfrm>
            <a:off x="546100" y="699135"/>
            <a:ext cx="3143250" cy="4364355"/>
          </a:xfrm>
          <a:prstGeom prst="rect">
            <a:avLst/>
          </a:prstGeom>
        </p:spPr>
      </p:pic>
      <p:pic>
        <p:nvPicPr>
          <p:cNvPr id="3" name="图片 2"/>
          <p:cNvPicPr>
            <a:picLocks noChangeAspect="1"/>
          </p:cNvPicPr>
          <p:nvPr/>
        </p:nvPicPr>
        <p:blipFill>
          <a:blip r:embed="rId3"/>
          <a:stretch>
            <a:fillRect/>
          </a:stretch>
        </p:blipFill>
        <p:spPr>
          <a:xfrm>
            <a:off x="3779520" y="1621155"/>
            <a:ext cx="5257800" cy="344424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3924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a:t>
            </a:r>
            <a:r>
              <a:rPr lang="en-US" altLang="zh-CN" baseline="30000" dirty="0" smtClean="0">
                <a:solidFill>
                  <a:schemeClr val="accent1"/>
                </a:solidFill>
                <a:sym typeface="+mn-ea"/>
              </a:rPr>
              <a:t>[13]GB+T-8567-2006计算机软件文档编制规范</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28040" y="699135"/>
            <a:ext cx="3154680" cy="4356100"/>
          </a:xfrm>
          <a:prstGeom prst="rect">
            <a:avLst/>
          </a:prstGeom>
        </p:spPr>
      </p:pic>
      <p:pic>
        <p:nvPicPr>
          <p:cNvPr id="5" name="图片 4"/>
          <p:cNvPicPr>
            <a:picLocks noChangeAspect="1"/>
          </p:cNvPicPr>
          <p:nvPr/>
        </p:nvPicPr>
        <p:blipFill>
          <a:blip r:embed="rId2"/>
          <a:stretch>
            <a:fillRect/>
          </a:stretch>
        </p:blipFill>
        <p:spPr>
          <a:xfrm>
            <a:off x="4427855" y="1486535"/>
            <a:ext cx="4099560" cy="3568700"/>
          </a:xfrm>
          <a:prstGeom prst="rect">
            <a:avLst/>
          </a:prstGeom>
        </p:spPr>
      </p:pic>
      <p:grpSp>
        <p:nvGrpSpPr>
          <p:cNvPr id="2079" name="组合 2078"/>
          <p:cNvGrpSpPr/>
          <p:nvPr/>
        </p:nvGrpSpPr>
        <p:grpSpPr>
          <a:xfrm>
            <a:off x="6367990" y="11168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4860290" y="100457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软件开发</a:t>
            </a:r>
            <a:r>
              <a:rPr lang="zh-CN" altLang="en-US"/>
              <a:t>计划(SDP)</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251460" y="771525"/>
            <a:ext cx="2576830" cy="4075430"/>
          </a:xfrm>
          <a:prstGeom prst="rect">
            <a:avLst/>
          </a:prstGeom>
        </p:spPr>
      </p:pic>
      <p:pic>
        <p:nvPicPr>
          <p:cNvPr id="6" name="图片 5"/>
          <p:cNvPicPr>
            <a:picLocks noChangeAspect="1"/>
          </p:cNvPicPr>
          <p:nvPr/>
        </p:nvPicPr>
        <p:blipFill>
          <a:blip r:embed="rId2"/>
          <a:stretch>
            <a:fillRect/>
          </a:stretch>
        </p:blipFill>
        <p:spPr>
          <a:xfrm>
            <a:off x="2915920" y="787400"/>
            <a:ext cx="6234430" cy="40595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5560" y="820420"/>
            <a:ext cx="6264275" cy="4112260"/>
          </a:xfrm>
          <a:prstGeom prst="rect">
            <a:avLst/>
          </a:prstGeom>
        </p:spPr>
      </p:pic>
      <p:pic>
        <p:nvPicPr>
          <p:cNvPr id="6" name="图片 5"/>
          <p:cNvPicPr>
            <a:picLocks noChangeAspect="1"/>
          </p:cNvPicPr>
          <p:nvPr/>
        </p:nvPicPr>
        <p:blipFill>
          <a:blip r:embed="rId2"/>
          <a:stretch>
            <a:fillRect/>
          </a:stretch>
        </p:blipFill>
        <p:spPr>
          <a:xfrm>
            <a:off x="6377940" y="811530"/>
            <a:ext cx="2705735" cy="41211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150685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699135"/>
            <a:ext cx="9147810" cy="2801620"/>
          </a:xfrm>
          <a:prstGeom prst="rect">
            <a:avLst/>
          </a:prstGeom>
          <a:noFill/>
          <a:ln w="9525">
            <a:noFill/>
          </a:ln>
        </p:spPr>
      </p:pic>
      <p:sp>
        <p:nvSpPr>
          <p:cNvPr id="30727" name="文本框 5"/>
          <p:cNvSpPr txBox="1"/>
          <p:nvPr/>
        </p:nvSpPr>
        <p:spPr>
          <a:xfrm>
            <a:off x="111760" y="3651885"/>
            <a:ext cx="9036050" cy="13836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进度</a:t>
            </a:r>
            <a:r>
              <a:rPr lang="zh-CN" altLang="en-US" sz="1400" dirty="0">
                <a:latin typeface="宋体" panose="02010600030101010101" pitchFamily="2" charset="-122"/>
                <a:ea typeface="宋体" panose="02010600030101010101" pitchFamily="2" charset="-122"/>
                <a:cs typeface="宋体" panose="02010600030101010101" pitchFamily="2" charset="-122"/>
              </a:rPr>
              <a:t>管理：记录项目的进度及甘特图的维护，辅助PM进行进度控制；</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任务</a:t>
            </a:r>
            <a:r>
              <a:rPr lang="zh-CN" altLang="en-US" sz="1400" dirty="0">
                <a:latin typeface="宋体" panose="02010600030101010101" pitchFamily="2" charset="-122"/>
                <a:ea typeface="宋体" panose="02010600030101010101" pitchFamily="2" charset="-122"/>
                <a:cs typeface="宋体" panose="02010600030101010101" pitchFamily="2" charset="-122"/>
              </a:rPr>
              <a:t>审核：对分配下去任务的完成情况进行审查与核实并进行评价；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文档</a:t>
            </a:r>
            <a:r>
              <a:rPr lang="zh-CN" altLang="en-US" sz="1400" dirty="0">
                <a:latin typeface="宋体" panose="02010600030101010101" pitchFamily="2" charset="-122"/>
                <a:ea typeface="宋体" panose="02010600030101010101" pitchFamily="2" charset="-122"/>
                <a:cs typeface="宋体" panose="02010600030101010101" pitchFamily="2" charset="-122"/>
              </a:rPr>
              <a:t>管理：负责寻找主要的文档模板，负责各种项目文档的起草；负责整合其他成员起草的文档；负责文档的维护；发布已更新的技术文档；</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会议记录：对例会、上课重要内容及与谈话录音，并编写会议记录；</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配置管理：负责制定配置管理计划；针对项目镜像配置库的规划；搭建配置管理环境；建立和维护配置库；</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WBS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及甘特图</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453491" y="326118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254500" y="413321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6" name="椭圆 5"/>
          <p:cNvSpPr/>
          <p:nvPr/>
        </p:nvSpPr>
        <p:spPr>
          <a:xfrm>
            <a:off x="35560" y="311785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p:nvPr/>
        </p:nvCxnSpPr>
        <p:spPr>
          <a:xfrm flipV="1">
            <a:off x="830580" y="1779905"/>
            <a:ext cx="2372995" cy="13379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3275965" y="0"/>
            <a:ext cx="5727700" cy="2860675"/>
          </a:xfrm>
          <a:prstGeom prst="rect">
            <a:avLst/>
          </a:prstGeom>
        </p:spPr>
      </p:pic>
      <p:sp>
        <p:nvSpPr>
          <p:cNvPr id="30727" name="文本框 5"/>
          <p:cNvSpPr txBox="1"/>
          <p:nvPr/>
        </p:nvSpPr>
        <p:spPr>
          <a:xfrm>
            <a:off x="5254625" y="3117850"/>
            <a:ext cx="3733800" cy="15995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项目启动阶段；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项目计划阶段；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软件需求开发过程：需求获取阶段、需求分析阶段、需求规格说明阶段、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组内审核阶段；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软件需求管理过程；</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软件需求工程项目收尾</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572236" y="329166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373245" y="416369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727" name="文本框 5"/>
          <p:cNvSpPr txBox="1"/>
          <p:nvPr/>
        </p:nvSpPr>
        <p:spPr>
          <a:xfrm>
            <a:off x="5298440" y="3421380"/>
            <a:ext cx="3733800" cy="1168400"/>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项目总体设计阶段；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项目详细</a:t>
            </a:r>
            <a:r>
              <a:rPr lang="zh-CN" altLang="en-US" sz="1400" dirty="0">
                <a:latin typeface="宋体" panose="02010600030101010101" pitchFamily="2" charset="-122"/>
                <a:ea typeface="宋体" panose="02010600030101010101" pitchFamily="2" charset="-122"/>
                <a:cs typeface="宋体" panose="02010600030101010101" pitchFamily="2" charset="-122"/>
              </a:rPr>
              <a:t>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项目实现阶段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项目测试</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a:t>
            </a:r>
            <a:r>
              <a:rPr lang="zh-CN" altLang="en-US" sz="1400" dirty="0">
                <a:latin typeface="宋体" panose="02010600030101010101" pitchFamily="2" charset="-122"/>
                <a:ea typeface="宋体" panose="02010600030101010101" pitchFamily="2" charset="-122"/>
                <a:cs typeface="宋体" panose="02010600030101010101" pitchFamily="2" charset="-122"/>
              </a:rPr>
              <a:t>维护阶段；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07950" y="662940"/>
            <a:ext cx="3081655" cy="4239895"/>
          </a:xfrm>
          <a:prstGeom prst="rect">
            <a:avLst/>
          </a:prstGeom>
        </p:spPr>
      </p:pic>
      <p:sp>
        <p:nvSpPr>
          <p:cNvPr id="5" name="文本框 4">
            <a:hlinkClick r:id="rId2" action="ppaction://hlinkfile"/>
          </p:cNvPr>
          <p:cNvSpPr txBox="1"/>
          <p:nvPr/>
        </p:nvSpPr>
        <p:spPr>
          <a:xfrm>
            <a:off x="5761355" y="123190"/>
            <a:ext cx="951865" cy="368300"/>
          </a:xfrm>
          <a:prstGeom prst="rect">
            <a:avLst/>
          </a:prstGeom>
          <a:noFill/>
        </p:spPr>
        <p:txBody>
          <a:bodyPr wrap="square" rtlCol="0">
            <a:spAutoFit/>
          </a:bodyPr>
          <a:p>
            <a:pPr algn="ctr"/>
            <a:r>
              <a:rPr lang="en-US" altLang="zh-CN"/>
              <a:t>WBS</a:t>
            </a:r>
            <a:r>
              <a:rPr lang="zh-CN" altLang="en-US"/>
              <a:t>表</a:t>
            </a:r>
            <a:endParaRPr lang="zh-CN" altLang="en-US"/>
          </a:p>
        </p:txBody>
      </p:sp>
      <p:sp>
        <p:nvSpPr>
          <p:cNvPr id="3" name="椭圆 2"/>
          <p:cNvSpPr/>
          <p:nvPr/>
        </p:nvSpPr>
        <p:spPr>
          <a:xfrm>
            <a:off x="36195" y="339915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3"/>
          <a:srcRect r="25213" b="523"/>
          <a:stretch>
            <a:fillRect/>
          </a:stretch>
        </p:blipFill>
        <p:spPr>
          <a:xfrm>
            <a:off x="3275965" y="662940"/>
            <a:ext cx="5250815" cy="3796665"/>
          </a:xfrm>
          <a:prstGeom prst="rect">
            <a:avLst/>
          </a:prstGeom>
        </p:spPr>
      </p:pic>
      <p:cxnSp>
        <p:nvCxnSpPr>
          <p:cNvPr id="6" name="直接箭头连接符 5"/>
          <p:cNvCxnSpPr/>
          <p:nvPr/>
        </p:nvCxnSpPr>
        <p:spPr>
          <a:xfrm flipV="1">
            <a:off x="546100" y="2787650"/>
            <a:ext cx="2804160" cy="12706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rcRect l="87132"/>
          <a:stretch>
            <a:fillRect/>
          </a:stretch>
        </p:blipFill>
        <p:spPr>
          <a:xfrm>
            <a:off x="8172450" y="673100"/>
            <a:ext cx="894080" cy="377634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0" y="709930"/>
            <a:ext cx="6885305" cy="4430395"/>
          </a:xfrm>
          <a:prstGeom prst="rect">
            <a:avLst/>
          </a:prstGeom>
        </p:spPr>
      </p:pic>
      <p:pic>
        <p:nvPicPr>
          <p:cNvPr id="3" name="图片 2"/>
          <p:cNvPicPr>
            <a:picLocks noChangeAspect="1"/>
          </p:cNvPicPr>
          <p:nvPr/>
        </p:nvPicPr>
        <p:blipFill>
          <a:blip r:embed="rId2"/>
          <a:stretch>
            <a:fillRect/>
          </a:stretch>
        </p:blipFill>
        <p:spPr>
          <a:xfrm>
            <a:off x="4787900" y="1696720"/>
            <a:ext cx="4356735" cy="2820035"/>
          </a:xfrm>
          <a:prstGeom prst="rect">
            <a:avLst/>
          </a:prstGeom>
        </p:spPr>
      </p:pic>
      <p:grpSp>
        <p:nvGrpSpPr>
          <p:cNvPr id="12" name="组合 11"/>
          <p:cNvGrpSpPr/>
          <p:nvPr/>
        </p:nvGrpSpPr>
        <p:grpSpPr>
          <a:xfrm>
            <a:off x="7660876" y="29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6928485" y="80454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rcRect r="21503"/>
          <a:stretch>
            <a:fillRect/>
          </a:stretch>
        </p:blipFill>
        <p:spPr>
          <a:xfrm>
            <a:off x="35560" y="614680"/>
            <a:ext cx="2394585" cy="4451350"/>
          </a:xfrm>
          <a:prstGeom prst="rect">
            <a:avLst/>
          </a:prstGeom>
        </p:spPr>
      </p:pic>
      <p:grpSp>
        <p:nvGrpSpPr>
          <p:cNvPr id="12" name="组合 11"/>
          <p:cNvGrpSpPr/>
          <p:nvPr/>
        </p:nvGrpSpPr>
        <p:grpSpPr>
          <a:xfrm>
            <a:off x="7438626" y="129331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7225030" y="215709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581275" y="624205"/>
            <a:ext cx="3620770" cy="4441825"/>
          </a:xfrm>
          <a:prstGeom prst="rect">
            <a:avLst/>
          </a:prstGeom>
        </p:spPr>
      </p:pic>
      <p:pic>
        <p:nvPicPr>
          <p:cNvPr id="4" name="图片 3"/>
          <p:cNvPicPr>
            <a:picLocks noChangeAspect="1"/>
          </p:cNvPicPr>
          <p:nvPr/>
        </p:nvPicPr>
        <p:blipFill>
          <a:blip r:embed="rId4"/>
          <a:stretch>
            <a:fillRect/>
          </a:stretch>
        </p:blipFill>
        <p:spPr>
          <a:xfrm>
            <a:off x="6228080" y="3194685"/>
            <a:ext cx="2935605" cy="1871345"/>
          </a:xfrm>
          <a:prstGeom prst="rect">
            <a:avLst/>
          </a:prstGeom>
        </p:spPr>
      </p:pic>
      <p:sp>
        <p:nvSpPr>
          <p:cNvPr id="6" name="椭圆 5"/>
          <p:cNvSpPr/>
          <p:nvPr/>
        </p:nvSpPr>
        <p:spPr>
          <a:xfrm>
            <a:off x="-18415" y="3580765"/>
            <a:ext cx="807720" cy="143319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stCxn id="6" idx="7"/>
          </p:cNvCxnSpPr>
          <p:nvPr/>
        </p:nvCxnSpPr>
        <p:spPr>
          <a:xfrm flipV="1">
            <a:off x="671195" y="2499360"/>
            <a:ext cx="1884045" cy="12915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t="1293" r="16354"/>
          <a:stretch>
            <a:fillRect/>
          </a:stretch>
        </p:blipFill>
        <p:spPr>
          <a:xfrm>
            <a:off x="4572000" y="873760"/>
            <a:ext cx="4307840" cy="3244215"/>
          </a:xfrm>
          <a:prstGeom prst="rect">
            <a:avLst/>
          </a:prstGeom>
        </p:spPr>
      </p:pic>
      <p:pic>
        <p:nvPicPr>
          <p:cNvPr id="5" name="图片 4"/>
          <p:cNvPicPr>
            <a:picLocks noChangeAspect="1"/>
          </p:cNvPicPr>
          <p:nvPr/>
        </p:nvPicPr>
        <p:blipFill>
          <a:blip r:embed="rId2"/>
          <a:stretch>
            <a:fillRect/>
          </a:stretch>
        </p:blipFill>
        <p:spPr>
          <a:xfrm>
            <a:off x="0" y="873760"/>
            <a:ext cx="4481195" cy="3245485"/>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83710" y="201168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软件开发计划子计划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2943225" cy="4352925"/>
          </a:xfrm>
          <a:prstGeom prst="rect">
            <a:avLst/>
          </a:prstGeom>
        </p:spPr>
      </p:pic>
      <p:pic>
        <p:nvPicPr>
          <p:cNvPr id="3" name="图片 2"/>
          <p:cNvPicPr>
            <a:picLocks noChangeAspect="1"/>
          </p:cNvPicPr>
          <p:nvPr/>
        </p:nvPicPr>
        <p:blipFill>
          <a:blip r:embed="rId2"/>
          <a:stretch>
            <a:fillRect/>
          </a:stretch>
        </p:blipFill>
        <p:spPr>
          <a:xfrm>
            <a:off x="3419475" y="3066415"/>
            <a:ext cx="5518785" cy="198628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风险管理计划</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467360" y="654050"/>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1"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质量保证计划</a:t>
            </a:r>
            <a:endParaRPr lang="zh-CN" altLang="en-US"/>
          </a:p>
        </p:txBody>
      </p:sp>
      <p:pic>
        <p:nvPicPr>
          <p:cNvPr id="3" name="图片 2"/>
          <p:cNvPicPr>
            <a:picLocks noChangeAspect="1"/>
          </p:cNvPicPr>
          <p:nvPr/>
        </p:nvPicPr>
        <p:blipFill>
          <a:blip r:embed="rId2"/>
          <a:stretch>
            <a:fillRect/>
          </a:stretch>
        </p:blipFill>
        <p:spPr>
          <a:xfrm>
            <a:off x="323215" y="699770"/>
            <a:ext cx="3023870" cy="4232910"/>
          </a:xfrm>
          <a:prstGeom prst="rect">
            <a:avLst/>
          </a:prstGeom>
        </p:spPr>
      </p:pic>
      <p:pic>
        <p:nvPicPr>
          <p:cNvPr id="5" name="图片 4"/>
          <p:cNvPicPr>
            <a:picLocks noChangeAspect="1"/>
          </p:cNvPicPr>
          <p:nvPr/>
        </p:nvPicPr>
        <p:blipFill>
          <a:blip r:embed="rId3"/>
          <a:stretch>
            <a:fillRect/>
          </a:stretch>
        </p:blipFill>
        <p:spPr>
          <a:xfrm>
            <a:off x="3564255" y="2477135"/>
            <a:ext cx="5436870" cy="244157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546100" y="702945"/>
            <a:ext cx="4126865" cy="4228465"/>
          </a:xfrm>
          <a:prstGeom prst="rect">
            <a:avLst/>
          </a:prstGeom>
        </p:spPr>
      </p:pic>
      <p:pic>
        <p:nvPicPr>
          <p:cNvPr id="4" name="图片 3"/>
          <p:cNvPicPr>
            <a:picLocks noChangeAspect="1"/>
          </p:cNvPicPr>
          <p:nvPr/>
        </p:nvPicPr>
        <p:blipFill>
          <a:blip r:embed="rId2"/>
          <a:stretch>
            <a:fillRect/>
          </a:stretch>
        </p:blipFill>
        <p:spPr>
          <a:xfrm>
            <a:off x="4860290" y="124460"/>
            <a:ext cx="3752215" cy="48069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46100" y="627380"/>
            <a:ext cx="3630295" cy="4440555"/>
          </a:xfrm>
          <a:prstGeom prst="rect">
            <a:avLst/>
          </a:prstGeom>
        </p:spPr>
      </p:pic>
      <p:pic>
        <p:nvPicPr>
          <p:cNvPr id="5" name="图片 4"/>
          <p:cNvPicPr>
            <a:picLocks noChangeAspect="1"/>
          </p:cNvPicPr>
          <p:nvPr/>
        </p:nvPicPr>
        <p:blipFill>
          <a:blip r:embed="rId2"/>
          <a:stretch>
            <a:fillRect/>
          </a:stretch>
        </p:blipFill>
        <p:spPr>
          <a:xfrm>
            <a:off x="4500245" y="574675"/>
            <a:ext cx="4091940" cy="1478280"/>
          </a:xfrm>
          <a:prstGeom prst="rect">
            <a:avLst/>
          </a:prstGeom>
        </p:spPr>
      </p:pic>
      <p:pic>
        <p:nvPicPr>
          <p:cNvPr id="6" name="图片 5"/>
          <p:cNvPicPr>
            <a:picLocks noChangeAspect="1"/>
          </p:cNvPicPr>
          <p:nvPr/>
        </p:nvPicPr>
        <p:blipFill>
          <a:blip r:embed="rId3"/>
          <a:stretch>
            <a:fillRect/>
          </a:stretch>
        </p:blipFill>
        <p:spPr>
          <a:xfrm>
            <a:off x="4500245" y="2052955"/>
            <a:ext cx="4091305" cy="302704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215" y="627380"/>
            <a:ext cx="3328035" cy="4430395"/>
          </a:xfrm>
          <a:prstGeom prst="rect">
            <a:avLst/>
          </a:prstGeom>
        </p:spPr>
      </p:pic>
      <p:pic>
        <p:nvPicPr>
          <p:cNvPr id="4" name="图片 3"/>
          <p:cNvPicPr>
            <a:picLocks noChangeAspect="1"/>
          </p:cNvPicPr>
          <p:nvPr/>
        </p:nvPicPr>
        <p:blipFill>
          <a:blip r:embed="rId2"/>
          <a:stretch>
            <a:fillRect/>
          </a:stretch>
        </p:blipFill>
        <p:spPr>
          <a:xfrm>
            <a:off x="3779520" y="2604135"/>
            <a:ext cx="5305425" cy="245364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7" name="文本框 6">
            <a:hlinkClick r:id="rId3"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商品品质抽检规则</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9705" y="699770"/>
            <a:ext cx="4159250" cy="4413885"/>
          </a:xfrm>
          <a:prstGeom prst="rect">
            <a:avLst/>
          </a:prstGeom>
        </p:spPr>
      </p:pic>
      <p:pic>
        <p:nvPicPr>
          <p:cNvPr id="6" name="图片 5"/>
          <p:cNvPicPr>
            <a:picLocks noChangeAspect="1"/>
          </p:cNvPicPr>
          <p:nvPr/>
        </p:nvPicPr>
        <p:blipFill>
          <a:blip r:embed="rId2"/>
          <a:stretch>
            <a:fillRect/>
          </a:stretch>
        </p:blipFill>
        <p:spPr>
          <a:xfrm>
            <a:off x="4427855" y="164465"/>
            <a:ext cx="4628515" cy="494919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8358" y="215780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3916045" y="15297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[7][8][9][10][11][12]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08864" y="14496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196132" y="17801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6436283" y="215780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96055" y="17075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愿景与范围</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88874" y="16274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276142" y="19579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愿景与范围</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5881672" y="11069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4979670" y="103632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467995" y="657860"/>
            <a:ext cx="3210560" cy="4375150"/>
          </a:xfrm>
          <a:prstGeom prst="rect">
            <a:avLst/>
          </a:prstGeom>
        </p:spPr>
      </p:pic>
      <p:pic>
        <p:nvPicPr>
          <p:cNvPr id="5" name="图片 4"/>
          <p:cNvPicPr>
            <a:picLocks noChangeAspect="1"/>
          </p:cNvPicPr>
          <p:nvPr/>
        </p:nvPicPr>
        <p:blipFill>
          <a:blip r:embed="rId3"/>
          <a:stretch>
            <a:fillRect/>
          </a:stretch>
        </p:blipFill>
        <p:spPr>
          <a:xfrm>
            <a:off x="3924300" y="1786255"/>
            <a:ext cx="4113530" cy="32467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6279725" y="1834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84470" y="1090930"/>
            <a:ext cx="259715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项目章程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46100" y="649605"/>
            <a:ext cx="3434715" cy="4443730"/>
          </a:xfrm>
          <a:prstGeom prst="rect">
            <a:avLst/>
          </a:prstGeom>
        </p:spPr>
      </p:pic>
      <p:pic>
        <p:nvPicPr>
          <p:cNvPr id="6" name="图片 5"/>
          <p:cNvPicPr>
            <a:picLocks noChangeAspect="1"/>
          </p:cNvPicPr>
          <p:nvPr/>
        </p:nvPicPr>
        <p:blipFill>
          <a:blip r:embed="rId4"/>
          <a:stretch>
            <a:fillRect/>
          </a:stretch>
        </p:blipFill>
        <p:spPr>
          <a:xfrm>
            <a:off x="4130040" y="1770380"/>
            <a:ext cx="4906010" cy="33267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sp>
        <p:nvSpPr>
          <p:cNvPr id="2" name="文本框 1"/>
          <p:cNvSpPr txBox="1"/>
          <p:nvPr/>
        </p:nvSpPr>
        <p:spPr>
          <a:xfrm>
            <a:off x="251460" y="1059180"/>
            <a:ext cx="8507730" cy="1938020"/>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solidFill>
            <a:schemeClr val="bg2"/>
          </a:solid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sp>
        <p:nvSpPr>
          <p:cNvPr id="100" name="文本框 99"/>
          <p:cNvSpPr txBox="1"/>
          <p:nvPr/>
        </p:nvSpPr>
        <p:spPr>
          <a:xfrm>
            <a:off x="5723890" y="915035"/>
            <a:ext cx="3166745" cy="3415030"/>
          </a:xfrm>
          <a:prstGeom prst="rect">
            <a:avLst/>
          </a:prstGeom>
          <a:noFill/>
          <a:ln w="9525">
            <a:noFill/>
          </a:ln>
        </p:spPr>
        <p:txBody>
          <a:bodyPr wrap="square">
            <a:spAutoFit/>
          </a:bodyPr>
          <a:p>
            <a:pPr indent="0" fontAlgn="auto"/>
            <a:r>
              <a:rPr lang="zh-CN" sz="1200" b="0">
                <a:ea typeface="宋体" panose="02010600030101010101" pitchFamily="2" charset="-122"/>
              </a:rPr>
              <a:t>FE-1：普通用户可查看商品信息，购买商品。FE-2：用户可以浏览社区页面，发现想要购买的商品。FE-3：用户可以根据凭证对购买的商品进行取货操作。FE-4：用户可以通过认证成为团长。FE-5：团长可以查看社区内的用户订单，并帮助用户取货。FE-6：订单的完成情况将影响团长的信誉程度，而团长信誉度将成为用户判断是否跟团的标准之一FE-7：团长可以选择和别的团长合作，联合开团。但只能和有限距离内的团长合作，同时是否能联合开团，由这些团长的诚信度决定FE-8：用户可以通过动态交流页，和其他用户进行交流。FE-9：支持IOS、Android端与微信小程序</a:t>
            </a:r>
            <a:endParaRPr lang="zh-CN" altLang="en-US"/>
          </a:p>
        </p:txBody>
      </p:sp>
      <p:sp>
        <p:nvSpPr>
          <p:cNvPr id="2" name="文本框 1"/>
          <p:cNvSpPr txBox="1"/>
          <p:nvPr/>
        </p:nvSpPr>
        <p:spPr>
          <a:xfrm>
            <a:off x="5723890" y="339090"/>
            <a:ext cx="2447925" cy="337185"/>
          </a:xfrm>
          <a:prstGeom prst="rect">
            <a:avLst/>
          </a:prstGeom>
          <a:noFill/>
          <a:ln w="9525">
            <a:noFill/>
          </a:ln>
        </p:spPr>
        <p:txBody>
          <a:bodyPr wrap="square">
            <a:spAutoFit/>
          </a:bodyPr>
          <a:p>
            <a:pPr indent="0"/>
            <a:r>
              <a:rPr lang="zh-CN" sz="1600" b="1">
                <a:ea typeface="宋体" panose="02010600030101010101" pitchFamily="2" charset="-122"/>
              </a:rPr>
              <a:t>初始与后续发布的范围</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用户群识别及分类</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[8]</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3114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：用户群分类文档</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4" name="文本框 3">
            <a:hlinkClick r:id="rId1" action="ppaction://hlinkfile"/>
          </p:cNvPr>
          <p:cNvSpPr txBox="1"/>
          <p:nvPr/>
        </p:nvSpPr>
        <p:spPr>
          <a:xfrm>
            <a:off x="5088255" y="970280"/>
            <a:ext cx="3074035" cy="36830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6169327" y="11069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2" name="图片 1"/>
          <p:cNvPicPr>
            <a:picLocks noChangeAspect="1"/>
          </p:cNvPicPr>
          <p:nvPr/>
        </p:nvPicPr>
        <p:blipFill>
          <a:blip r:embed="rId2"/>
          <a:stretch>
            <a:fillRect/>
          </a:stretch>
        </p:blipFill>
        <p:spPr>
          <a:xfrm>
            <a:off x="323850" y="686435"/>
            <a:ext cx="3077210" cy="4422140"/>
          </a:xfrm>
          <a:prstGeom prst="rect">
            <a:avLst/>
          </a:prstGeom>
        </p:spPr>
      </p:pic>
      <p:pic>
        <p:nvPicPr>
          <p:cNvPr id="3" name="图片 2"/>
          <p:cNvPicPr>
            <a:picLocks noChangeAspect="1"/>
          </p:cNvPicPr>
          <p:nvPr/>
        </p:nvPicPr>
        <p:blipFill>
          <a:blip r:embed="rId3"/>
          <a:stretch>
            <a:fillRect/>
          </a:stretch>
        </p:blipFill>
        <p:spPr>
          <a:xfrm>
            <a:off x="3666490" y="1491615"/>
            <a:ext cx="5326380" cy="358902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753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zh-CN" altLang="en-US" dirty="0" smtClean="0">
                <a:sym typeface="+mn-ea"/>
              </a:rPr>
              <a:t>与明确职责</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298815" cy="922020"/>
          </a:xfrm>
          <a:prstGeom prst="rect">
            <a:avLst/>
          </a:prstGeom>
          <a:noFill/>
          <a:ln w="9525">
            <a:noFill/>
          </a:ln>
        </p:spPr>
        <p:txBody>
          <a:bodyPr wrap="square" anchor="t" anchorCtr="0">
            <a:spAutoFit/>
          </a:bodyPr>
          <a:p>
            <a:pPr algn="just"/>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pPr algn="just"/>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0288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：相关的用户代表</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7625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a:t>
            </a:r>
            <a:r>
              <a:rPr lang="zh-CN" altLang="en-US" dirty="0" smtClean="0">
                <a:solidFill>
                  <a:schemeClr val="accent1"/>
                </a:solidFill>
                <a:sym typeface="+mn-ea"/>
              </a:rPr>
              <a:t>代表需求获取和确认</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504430" cy="4224020"/>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界面原型迭代过程</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900" y="1275080"/>
            <a:ext cx="2346325" cy="1087120"/>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131820" y="627380"/>
            <a:ext cx="5949950" cy="413893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辅助获取过程：功能</a:t>
            </a:r>
            <a:r>
              <a:rPr lang="zh-CN" dirty="0" smtClean="0">
                <a:solidFill>
                  <a:schemeClr val="accent1"/>
                </a:solidFill>
                <a:sym typeface="+mn-ea"/>
              </a:rPr>
              <a:t>列表</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817245" y="627380"/>
            <a:ext cx="7509510" cy="439674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699135"/>
            <a:ext cx="3164840" cy="4330065"/>
          </a:xfrm>
          <a:prstGeom prst="rect">
            <a:avLst/>
          </a:prstGeom>
        </p:spPr>
      </p:pic>
      <p:pic>
        <p:nvPicPr>
          <p:cNvPr id="5" name="图片 4"/>
          <p:cNvPicPr>
            <a:picLocks noChangeAspect="1"/>
          </p:cNvPicPr>
          <p:nvPr/>
        </p:nvPicPr>
        <p:blipFill>
          <a:blip r:embed="rId2"/>
          <a:stretch>
            <a:fillRect/>
          </a:stretch>
        </p:blipFill>
        <p:spPr>
          <a:xfrm>
            <a:off x="6732270" y="195580"/>
            <a:ext cx="2236470" cy="4779010"/>
          </a:xfrm>
          <a:prstGeom prst="rect">
            <a:avLst/>
          </a:prstGeom>
        </p:spPr>
      </p:pic>
      <p:pic>
        <p:nvPicPr>
          <p:cNvPr id="80897" name="图片 3"/>
          <p:cNvPicPr>
            <a:picLocks noChangeAspect="1"/>
          </p:cNvPicPr>
          <p:nvPr/>
        </p:nvPicPr>
        <p:blipFill>
          <a:blip r:embed="rId3"/>
          <a:stretch>
            <a:fillRect/>
          </a:stretch>
        </p:blipFill>
        <p:spPr>
          <a:xfrm>
            <a:off x="4140200" y="195580"/>
            <a:ext cx="2091055" cy="4779010"/>
          </a:xfrm>
          <a:prstGeom prst="rect">
            <a:avLst/>
          </a:prstGeom>
          <a:noFill/>
          <a:ln w="9525">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706120"/>
            <a:ext cx="3836670" cy="4368800"/>
          </a:xfrm>
          <a:prstGeom prst="rect">
            <a:avLst/>
          </a:prstGeom>
        </p:spPr>
      </p:pic>
      <p:pic>
        <p:nvPicPr>
          <p:cNvPr id="3" name="图片 2"/>
          <p:cNvPicPr>
            <a:picLocks noChangeAspect="1"/>
          </p:cNvPicPr>
          <p:nvPr/>
        </p:nvPicPr>
        <p:blipFill>
          <a:blip r:embed="rId2"/>
          <a:stretch>
            <a:fillRect/>
          </a:stretch>
        </p:blipFill>
        <p:spPr>
          <a:xfrm>
            <a:off x="4427855" y="411480"/>
            <a:ext cx="4130040" cy="466344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用户用例描述</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26796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用户的需求：用例</a:t>
            </a:r>
            <a:r>
              <a:rPr lang="zh-CN" dirty="0" smtClean="0">
                <a:solidFill>
                  <a:schemeClr val="accent1"/>
                </a:solidFill>
                <a:sym typeface="+mn-ea"/>
              </a:rPr>
              <a:t>描述文档</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pSp>
        <p:nvGrpSpPr>
          <p:cNvPr id="12" name="组合 11"/>
          <p:cNvGrpSpPr/>
          <p:nvPr/>
        </p:nvGrpSpPr>
        <p:grpSpPr>
          <a:xfrm>
            <a:off x="6265545" y="213360"/>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69230" y="979170"/>
            <a:ext cx="2595880" cy="368300"/>
          </a:xfrm>
          <a:prstGeom prst="rect">
            <a:avLst/>
          </a:prstGeom>
          <a:noFill/>
        </p:spPr>
        <p:txBody>
          <a:bodyPr wrap="square" rtlCol="0" anchor="t">
            <a:spAutoFit/>
          </a:bodyPr>
          <a:p>
            <a:pPr algn="ctr"/>
            <a:r>
              <a:rPr lang="zh-CN" altLang="en-US"/>
              <a:t>SRA2021-G05-用例描述</a:t>
            </a:r>
            <a:endParaRPr lang="zh-CN" altLang="en-US"/>
          </a:p>
        </p:txBody>
      </p:sp>
      <p:pic>
        <p:nvPicPr>
          <p:cNvPr id="2" name="图片 1"/>
          <p:cNvPicPr>
            <a:picLocks noChangeAspect="1"/>
          </p:cNvPicPr>
          <p:nvPr/>
        </p:nvPicPr>
        <p:blipFill>
          <a:blip r:embed="rId2"/>
          <a:stretch>
            <a:fillRect/>
          </a:stretch>
        </p:blipFill>
        <p:spPr>
          <a:xfrm>
            <a:off x="971550" y="676275"/>
            <a:ext cx="3083560" cy="4447540"/>
          </a:xfrm>
          <a:prstGeom prst="rect">
            <a:avLst/>
          </a:prstGeom>
        </p:spPr>
      </p:pic>
      <p:pic>
        <p:nvPicPr>
          <p:cNvPr id="3" name="图片 2"/>
          <p:cNvPicPr>
            <a:picLocks noChangeAspect="1"/>
          </p:cNvPicPr>
          <p:nvPr/>
        </p:nvPicPr>
        <p:blipFill>
          <a:blip r:embed="rId3"/>
          <a:stretch>
            <a:fillRect/>
          </a:stretch>
        </p:blipFill>
        <p:spPr>
          <a:xfrm>
            <a:off x="4456430" y="1647190"/>
            <a:ext cx="3975100" cy="34671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用户用例模板</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356100" y="574675"/>
            <a:ext cx="4141470" cy="4482465"/>
          </a:xfrm>
          <a:prstGeom prst="rect">
            <a:avLst/>
          </a:prstGeom>
        </p:spPr>
      </p:pic>
      <p:pic>
        <p:nvPicPr>
          <p:cNvPr id="3" name="图片 2"/>
          <p:cNvPicPr>
            <a:picLocks noChangeAspect="1"/>
          </p:cNvPicPr>
          <p:nvPr/>
        </p:nvPicPr>
        <p:blipFill>
          <a:blip r:embed="rId2"/>
          <a:stretch>
            <a:fillRect/>
          </a:stretch>
        </p:blipFill>
        <p:spPr>
          <a:xfrm>
            <a:off x="461645" y="574675"/>
            <a:ext cx="3660140" cy="448183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6695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用户用例：用例图、用例场景说明、界面原型、DM</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484120" y="699135"/>
            <a:ext cx="6553200" cy="4227830"/>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用户用例：时序图补充说明</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427855" y="186055"/>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dirty="0" smtClean="0">
                <a:solidFill>
                  <a:schemeClr val="accent1"/>
                </a:solidFill>
                <a:sym typeface="+mn-ea"/>
              </a:rPr>
              <a:t>UML</a:t>
            </a:r>
            <a:r>
              <a:rPr lang="zh-CN" altLang="en-US" dirty="0" smtClean="0">
                <a:solidFill>
                  <a:schemeClr val="accent1"/>
                </a:solidFill>
                <a:sym typeface="+mn-ea"/>
              </a:rPr>
              <a:t>工具</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539750" y="771525"/>
            <a:ext cx="5943600" cy="922020"/>
          </a:xfrm>
          <a:prstGeom prst="rect">
            <a:avLst/>
          </a:prstGeom>
        </p:spPr>
      </p:pic>
      <p:pic>
        <p:nvPicPr>
          <p:cNvPr id="4" name="图片 3"/>
          <p:cNvPicPr>
            <a:picLocks noChangeAspect="1"/>
          </p:cNvPicPr>
          <p:nvPr/>
        </p:nvPicPr>
        <p:blipFill>
          <a:blip r:embed="rId2"/>
          <a:stretch>
            <a:fillRect/>
          </a:stretch>
        </p:blipFill>
        <p:spPr>
          <a:xfrm>
            <a:off x="544830" y="1693545"/>
            <a:ext cx="5934075" cy="2009140"/>
          </a:xfrm>
          <a:prstGeom prst="rect">
            <a:avLst/>
          </a:prstGeom>
        </p:spPr>
      </p:pic>
      <p:pic>
        <p:nvPicPr>
          <p:cNvPr id="5" name="图片 4"/>
          <p:cNvPicPr>
            <a:picLocks noChangeAspect="1"/>
          </p:cNvPicPr>
          <p:nvPr/>
        </p:nvPicPr>
        <p:blipFill>
          <a:blip r:embed="rId3"/>
          <a:stretch>
            <a:fillRect/>
          </a:stretch>
        </p:blipFill>
        <p:spPr>
          <a:xfrm>
            <a:off x="2393950" y="1513840"/>
            <a:ext cx="6750050" cy="36226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非功能性需求</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需求优先级打分情况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需求优先级打分条目</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1188085" y="915035"/>
          <a:ext cx="7440930" cy="3673475"/>
        </p:xfrm>
        <a:graphic>
          <a:graphicData uri="http://schemas.openxmlformats.org/drawingml/2006/table">
            <a:tbl>
              <a:tblPr firstRow="1" bandRow="1">
                <a:tableStyleId>{5C22544A-7EE6-4342-B048-85BDC9FD1C3A}</a:tableStyleId>
              </a:tblPr>
              <a:tblGrid>
                <a:gridCol w="1356995"/>
                <a:gridCol w="6083935"/>
              </a:tblGrid>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相对收益</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b="0">
                          <a:ln>
                            <a:noFill/>
                          </a:ln>
                          <a:solidFill>
                            <a:schemeClr val="tx1"/>
                          </a:solidFill>
                          <a:latin typeface="Arial" panose="020B0604020202020204" pitchFamily="34" charset="0"/>
                          <a:ea typeface="宋体" panose="02010600030101010101" pitchFamily="2" charset="-122"/>
                          <a:sym typeface="+mn-ea"/>
                        </a:rPr>
                        <a:t>若功能实现1为收益几乎没有，9为收益最大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相对损失</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若功能没有实现1为损失几乎没有，9为损失最大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成本</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若功能实现1为消耗基本没有，9为消耗最大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风险</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若功能实现1为很容易，9为很难</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优先级</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该功能实现的优先顺序，越大需求越重要</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需求优先级打分结果</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会议记录</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[26]</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899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讨论、分析、论证了每个需求的可行性与</a:t>
            </a:r>
            <a:r>
              <a:rPr lang="zh-CN" altLang="en-US" dirty="0" smtClean="0">
                <a:sym typeface="+mn-ea"/>
              </a:rPr>
              <a:t>记录</a:t>
            </a:r>
            <a:endParaRPr lang="zh-CN" altLang="en-US" dirty="0" smtClean="0">
              <a:sym typeface="+mn-ea"/>
            </a:endParaRPr>
          </a:p>
        </p:txBody>
      </p:sp>
      <p:pic>
        <p:nvPicPr>
          <p:cNvPr id="5" name="图片 4"/>
          <p:cNvPicPr>
            <a:picLocks noChangeAspect="1"/>
          </p:cNvPicPr>
          <p:nvPr/>
        </p:nvPicPr>
        <p:blipFill>
          <a:blip r:embed="rId1"/>
          <a:stretch>
            <a:fillRect/>
          </a:stretch>
        </p:blipFill>
        <p:spPr>
          <a:xfrm>
            <a:off x="467995" y="699135"/>
            <a:ext cx="3069590" cy="4177665"/>
          </a:xfrm>
          <a:prstGeom prst="rect">
            <a:avLst/>
          </a:prstGeom>
        </p:spPr>
      </p:pic>
      <p:pic>
        <p:nvPicPr>
          <p:cNvPr id="6" name="图片 5"/>
          <p:cNvPicPr>
            <a:picLocks noChangeAspect="1"/>
          </p:cNvPicPr>
          <p:nvPr/>
        </p:nvPicPr>
        <p:blipFill>
          <a:blip r:embed="rId2"/>
          <a:stretch>
            <a:fillRect/>
          </a:stretch>
        </p:blipFill>
        <p:spPr>
          <a:xfrm>
            <a:off x="3707765" y="699135"/>
            <a:ext cx="3388360" cy="2585720"/>
          </a:xfrm>
          <a:prstGeom prst="rect">
            <a:avLst/>
          </a:prstGeom>
        </p:spPr>
      </p:pic>
      <p:pic>
        <p:nvPicPr>
          <p:cNvPr id="7" name="图片 6"/>
          <p:cNvPicPr>
            <a:picLocks noChangeAspect="1"/>
          </p:cNvPicPr>
          <p:nvPr/>
        </p:nvPicPr>
        <p:blipFill>
          <a:blip r:embed="rId3"/>
          <a:stretch>
            <a:fillRect/>
          </a:stretch>
        </p:blipFill>
        <p:spPr>
          <a:xfrm>
            <a:off x="5004435" y="2643505"/>
            <a:ext cx="3543300" cy="2286000"/>
          </a:xfrm>
          <a:prstGeom prst="rect">
            <a:avLst/>
          </a:prstGeom>
        </p:spPr>
      </p:pic>
      <p:pic>
        <p:nvPicPr>
          <p:cNvPr id="8" name="图片 7"/>
          <p:cNvPicPr>
            <a:picLocks noChangeAspect="1"/>
          </p:cNvPicPr>
          <p:nvPr/>
        </p:nvPicPr>
        <p:blipFill>
          <a:blip r:embed="rId4"/>
          <a:stretch>
            <a:fillRect/>
          </a:stretch>
        </p:blipFill>
        <p:spPr>
          <a:xfrm>
            <a:off x="683895" y="2427605"/>
            <a:ext cx="3489960" cy="2118360"/>
          </a:xfrm>
          <a:prstGeom prst="rect">
            <a:avLst/>
          </a:prstGeom>
        </p:spPr>
      </p:pic>
      <p:pic>
        <p:nvPicPr>
          <p:cNvPr id="9" name="图片 8"/>
          <p:cNvPicPr>
            <a:picLocks noChangeAspect="1"/>
          </p:cNvPicPr>
          <p:nvPr/>
        </p:nvPicPr>
        <p:blipFill>
          <a:blip r:embed="rId5"/>
          <a:stretch>
            <a:fillRect/>
          </a:stretch>
        </p:blipFill>
        <p:spPr>
          <a:xfrm>
            <a:off x="5796280" y="915035"/>
            <a:ext cx="2910840" cy="14706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JAD</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会议</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软件需求规格说明</a:t>
            </a:r>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endParaRPr lang="zh-CN" altLang="en-US" sz="1200" dirty="0" smtClean="0">
              <a:solidFill>
                <a:schemeClr val="accent1"/>
              </a:solidFill>
              <a:sym typeface="+mn-ea"/>
            </a:endParaRPr>
          </a:p>
        </p:txBody>
      </p:sp>
      <p:sp>
        <p:nvSpPr>
          <p:cNvPr id="4" name="文本框 3">
            <a:hlinkClick r:id="rId1" tooltip="" action="ppaction://hlinkfile"/>
          </p:cNvPr>
          <p:cNvSpPr txBox="1"/>
          <p:nvPr/>
        </p:nvSpPr>
        <p:spPr>
          <a:xfrm>
            <a:off x="4572000" y="236855"/>
            <a:ext cx="4054475" cy="368300"/>
          </a:xfrm>
          <a:prstGeom prst="rect">
            <a:avLst/>
          </a:prstGeom>
          <a:noFill/>
        </p:spPr>
        <p:txBody>
          <a:bodyPr wrap="square" rtlCol="0" anchor="t">
            <a:spAutoFit/>
          </a:bodyPr>
          <a:p>
            <a:pPr algn="ctr"/>
            <a:r>
              <a:rPr lang="zh-CN" altLang="en-US"/>
              <a:t>SRA2021-G05-软件需求规格说明(SRS)</a:t>
            </a:r>
            <a:endParaRPr lang="zh-CN" altLang="en-US"/>
          </a:p>
        </p:txBody>
      </p:sp>
      <p:pic>
        <p:nvPicPr>
          <p:cNvPr id="5" name="图片 4"/>
          <p:cNvPicPr>
            <a:picLocks noChangeAspect="1"/>
          </p:cNvPicPr>
          <p:nvPr/>
        </p:nvPicPr>
        <p:blipFill>
          <a:blip r:embed="rId2"/>
          <a:stretch>
            <a:fillRect/>
          </a:stretch>
        </p:blipFill>
        <p:spPr>
          <a:xfrm>
            <a:off x="251460" y="695325"/>
            <a:ext cx="3186430" cy="4189730"/>
          </a:xfrm>
          <a:prstGeom prst="rect">
            <a:avLst/>
          </a:prstGeom>
        </p:spPr>
      </p:pic>
      <p:pic>
        <p:nvPicPr>
          <p:cNvPr id="6" name="图片 5"/>
          <p:cNvPicPr>
            <a:picLocks noChangeAspect="1"/>
          </p:cNvPicPr>
          <p:nvPr/>
        </p:nvPicPr>
        <p:blipFill>
          <a:blip r:embed="rId3"/>
          <a:stretch>
            <a:fillRect/>
          </a:stretch>
        </p:blipFill>
        <p:spPr>
          <a:xfrm>
            <a:off x="3563620" y="695325"/>
            <a:ext cx="3432810" cy="3854450"/>
          </a:xfrm>
          <a:prstGeom prst="rect">
            <a:avLst/>
          </a:prstGeom>
        </p:spPr>
      </p:pic>
      <p:pic>
        <p:nvPicPr>
          <p:cNvPr id="7" name="图片 6"/>
          <p:cNvPicPr>
            <a:picLocks noChangeAspect="1"/>
          </p:cNvPicPr>
          <p:nvPr/>
        </p:nvPicPr>
        <p:blipFill>
          <a:blip r:embed="rId4"/>
          <a:stretch>
            <a:fillRect/>
          </a:stretch>
        </p:blipFill>
        <p:spPr>
          <a:xfrm>
            <a:off x="3563620" y="3651885"/>
            <a:ext cx="3415030" cy="1215390"/>
          </a:xfrm>
          <a:prstGeom prst="rect">
            <a:avLst/>
          </a:prstGeom>
        </p:spPr>
      </p:pic>
      <p:pic>
        <p:nvPicPr>
          <p:cNvPr id="8" name="图片 7"/>
          <p:cNvPicPr>
            <a:picLocks noChangeAspect="1"/>
          </p:cNvPicPr>
          <p:nvPr/>
        </p:nvPicPr>
        <p:blipFill>
          <a:blip r:embed="rId5"/>
          <a:stretch>
            <a:fillRect/>
          </a:stretch>
        </p:blipFill>
        <p:spPr>
          <a:xfrm>
            <a:off x="3851910" y="2499360"/>
            <a:ext cx="5158740" cy="1242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761605" cy="861695"/>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a:t>
            </a:r>
            <a:r>
              <a:rPr lang="zh-CN" altLang="en-US" sz="1800" dirty="0" smtClean="0">
                <a:sym typeface="+mn-ea"/>
              </a:rPr>
              <a:t>内容包括但不限于：时序图、对话框图、需求描述、界面原型，清晰地定义了需求，可以移交给另一小组设计、实现而依然理解正确。</a:t>
            </a:r>
            <a:endParaRPr lang="zh-CN" altLang="en-US" sz="1800" dirty="0" smtClean="0">
              <a:sym typeface="+mn-ea"/>
            </a:endParaRPr>
          </a:p>
        </p:txBody>
      </p:sp>
      <p:pic>
        <p:nvPicPr>
          <p:cNvPr id="3" name="图片 2"/>
          <p:cNvPicPr>
            <a:picLocks noChangeAspect="1"/>
          </p:cNvPicPr>
          <p:nvPr/>
        </p:nvPicPr>
        <p:blipFill>
          <a:blip r:embed="rId1"/>
          <a:stretch>
            <a:fillRect/>
          </a:stretch>
        </p:blipFill>
        <p:spPr>
          <a:xfrm>
            <a:off x="107950" y="1149350"/>
            <a:ext cx="5690235" cy="3868420"/>
          </a:xfrm>
          <a:prstGeom prst="rect">
            <a:avLst/>
          </a:prstGeom>
        </p:spPr>
      </p:pic>
      <p:pic>
        <p:nvPicPr>
          <p:cNvPr id="9" name="图片 8"/>
          <p:cNvPicPr>
            <a:picLocks noChangeAspect="1"/>
          </p:cNvPicPr>
          <p:nvPr/>
        </p:nvPicPr>
        <p:blipFill>
          <a:blip r:embed="rId2"/>
          <a:stretch>
            <a:fillRect/>
          </a:stretch>
        </p:blipFill>
        <p:spPr>
          <a:xfrm>
            <a:off x="2123440" y="1149350"/>
            <a:ext cx="6921500" cy="3868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80765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a:t>
            </a:r>
            <a:r>
              <a:rPr lang="zh-CN" altLang="en-US" sz="1800" dirty="0" smtClean="0">
                <a:sym typeface="+mn-ea"/>
              </a:rPr>
              <a:t>考虑了功能和非功能的需求，达到要求的下限。</a:t>
            </a:r>
            <a:endParaRPr lang="zh-CN" altLang="en-US" sz="1800" dirty="0" smtClean="0">
              <a:sym typeface="+mn-ea"/>
            </a:endParaRPr>
          </a:p>
        </p:txBody>
      </p:sp>
      <p:pic>
        <p:nvPicPr>
          <p:cNvPr id="2" name="图片 1"/>
          <p:cNvPicPr>
            <a:picLocks noChangeAspect="1"/>
          </p:cNvPicPr>
          <p:nvPr/>
        </p:nvPicPr>
        <p:blipFill>
          <a:blip r:embed="rId1"/>
          <a:stretch>
            <a:fillRect/>
          </a:stretch>
        </p:blipFill>
        <p:spPr>
          <a:xfrm>
            <a:off x="323850" y="843280"/>
            <a:ext cx="6606540" cy="3592195"/>
          </a:xfrm>
          <a:prstGeom prst="rect">
            <a:avLst/>
          </a:prstGeom>
        </p:spPr>
      </p:pic>
      <p:pic>
        <p:nvPicPr>
          <p:cNvPr id="4" name="图片 3"/>
          <p:cNvPicPr>
            <a:picLocks noChangeAspect="1"/>
          </p:cNvPicPr>
          <p:nvPr/>
        </p:nvPicPr>
        <p:blipFill>
          <a:blip r:embed="rId2"/>
          <a:stretch>
            <a:fillRect/>
          </a:stretch>
        </p:blipFill>
        <p:spPr>
          <a:xfrm>
            <a:off x="3256915" y="1419225"/>
            <a:ext cx="5365750" cy="370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8427720" cy="615315"/>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：需求优先级排序考虑了用户群的分类与</a:t>
            </a:r>
            <a:r>
              <a:rPr lang="zh-CN" altLang="en-US" dirty="0" smtClean="0">
                <a:sym typeface="+mn-ea"/>
              </a:rPr>
              <a:t>权重，</a:t>
            </a:r>
            <a:r>
              <a:rPr lang="zh-CN" altLang="en-US" dirty="0" smtClean="0">
                <a:sym typeface="+mn-ea"/>
              </a:rPr>
              <a:t>并对全部用户的需求进行了优先级排序</a:t>
            </a:r>
            <a:endParaRPr lang="zh-CN" altLang="en-US" dirty="0" smtClean="0">
              <a:sym typeface="+mn-ea"/>
            </a:endParaRPr>
          </a:p>
        </p:txBody>
      </p:sp>
      <p:pic>
        <p:nvPicPr>
          <p:cNvPr id="2" name="图片 1"/>
          <p:cNvPicPr>
            <a:picLocks noChangeAspect="1"/>
          </p:cNvPicPr>
          <p:nvPr/>
        </p:nvPicPr>
        <p:blipFill>
          <a:blip r:embed="rId1"/>
          <a:stretch>
            <a:fillRect/>
          </a:stretch>
        </p:blipFill>
        <p:spPr>
          <a:xfrm>
            <a:off x="5364480" y="956945"/>
            <a:ext cx="3609340" cy="4163060"/>
          </a:xfrm>
          <a:prstGeom prst="rect">
            <a:avLst/>
          </a:prstGeom>
        </p:spPr>
      </p:pic>
      <p:graphicFrame>
        <p:nvGraphicFramePr>
          <p:cNvPr id="3" name="表格 2"/>
          <p:cNvGraphicFramePr/>
          <p:nvPr>
            <p:custDataLst>
              <p:tags r:id="rId2"/>
            </p:custDataLst>
          </p:nvPr>
        </p:nvGraphicFramePr>
        <p:xfrm>
          <a:off x="323215" y="977265"/>
          <a:ext cx="4803775" cy="4142740"/>
        </p:xfrm>
        <a:graphic>
          <a:graphicData uri="http://schemas.openxmlformats.org/drawingml/2006/table">
            <a:tbl>
              <a:tblPr firstRow="1" bandRow="1">
                <a:tableStyleId>{5940675A-B579-460E-94D1-54222C63F5DA}</a:tableStyleId>
              </a:tblPr>
              <a:tblGrid>
                <a:gridCol w="1102995"/>
                <a:gridCol w="2921000"/>
                <a:gridCol w="779780"/>
              </a:tblGrid>
              <a:tr h="1524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730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382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9786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需求冲突</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772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需求冲突与解决</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sp>
        <p:nvSpPr>
          <p:cNvPr id="4" name="文本框 3"/>
          <p:cNvSpPr txBox="1"/>
          <p:nvPr/>
        </p:nvSpPr>
        <p:spPr>
          <a:xfrm>
            <a:off x="546100" y="4227830"/>
            <a:ext cx="8495665" cy="82994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其中平时会议共召开</a:t>
            </a:r>
            <a:r>
              <a:rPr lang="en-US" altLang="zh-CN" sz="1600">
                <a:latin typeface="宋体" panose="02010600030101010101" pitchFamily="2" charset="-122"/>
                <a:ea typeface="宋体" panose="02010600030101010101" pitchFamily="2" charset="-122"/>
                <a:cs typeface="宋体" panose="02010600030101010101" pitchFamily="2" charset="-122"/>
              </a:rPr>
              <a:t>33</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rPr>
              <a:t>3</a:t>
            </a:r>
            <a:r>
              <a:rPr lang="zh-CN" altLang="en-US" sz="1600">
                <a:latin typeface="宋体" panose="02010600030101010101" pitchFamily="2" charset="-122"/>
                <a:ea typeface="宋体" panose="02010600030101010101" pitchFamily="2" charset="-122"/>
                <a:cs typeface="宋体" panose="02010600030101010101" pitchFamily="2" charset="-122"/>
              </a:rPr>
              <a:t>月共计召开</a:t>
            </a:r>
            <a:r>
              <a:rPr lang="en-US" altLang="zh-CN" sz="1600">
                <a:latin typeface="宋体" panose="02010600030101010101" pitchFamily="2" charset="-122"/>
                <a:ea typeface="宋体" panose="02010600030101010101" pitchFamily="2" charset="-122"/>
                <a:cs typeface="宋体" panose="02010600030101010101" pitchFamily="2" charset="-122"/>
              </a:rPr>
              <a:t>8</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5</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9</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46100" y="627380"/>
            <a:ext cx="8495030" cy="347662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614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需求冲突记录、不可行的需求记录</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95605" y="771525"/>
            <a:ext cx="3025140" cy="4171950"/>
          </a:xfrm>
          <a:prstGeom prst="rect">
            <a:avLst/>
          </a:prstGeom>
        </p:spPr>
      </p:pic>
      <p:pic>
        <p:nvPicPr>
          <p:cNvPr id="4" name="图片 3"/>
          <p:cNvPicPr>
            <a:picLocks noChangeAspect="1"/>
          </p:cNvPicPr>
          <p:nvPr/>
        </p:nvPicPr>
        <p:blipFill>
          <a:blip r:embed="rId2"/>
          <a:stretch>
            <a:fillRect/>
          </a:stretch>
        </p:blipFill>
        <p:spPr>
          <a:xfrm>
            <a:off x="323215" y="914400"/>
            <a:ext cx="8663940" cy="388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数据字典</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数据字典：定义的方法</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ER</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图定义</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系统环境</a:t>
            </a:r>
            <a:r>
              <a:rPr lang="zh-CN" sz="2800" b="1" dirty="0" smtClean="0">
                <a:ln w="6350">
                  <a:noFill/>
                </a:ln>
                <a:solidFill>
                  <a:schemeClr val="accent1"/>
                </a:solidFill>
                <a:latin typeface="微软雅黑" panose="020B0503020204020204" pitchFamily="34" charset="-122"/>
                <a:ea typeface="微软雅黑" panose="020B0503020204020204" pitchFamily="34" charset="-122"/>
              </a:rPr>
              <a:t>与运行环境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468,&quot;width&quot;:7320}"/>
</p:tagLst>
</file>

<file path=ppt/tags/tag10.xml><?xml version="1.0" encoding="utf-8"?>
<p:tagLst xmlns:p="http://schemas.openxmlformats.org/presentationml/2006/main">
  <p:tag name="TABLE_ENDDRAG_ORIGIN_RECT" val="403*87"/>
  <p:tag name="TABLE_ENDDRAG_RECT" val="110*49*403*87"/>
</p:tagLst>
</file>

<file path=ppt/tags/tag11.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12.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ags/tag13.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4.xml><?xml version="1.0" encoding="utf-8"?>
<p:tagLst xmlns:p="http://schemas.openxmlformats.org/presentationml/2006/main">
  <p:tag name="KSO_WM_UNIT_TABLE_BEAUTIFY" val="smartTable{07c881d4-2610-443b-9563-e5c971d1050a}"/>
  <p:tag name="TABLE_ENDDRAG_ORIGIN_RECT" val="662*317"/>
  <p:tag name="TABLE_ENDDRAG_RECT" val="43*49*662*317"/>
</p:tagLst>
</file>

<file path=ppt/tags/tag15.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16.xml><?xml version="1.0" encoding="utf-8"?>
<p:tagLst xmlns:p="http://schemas.openxmlformats.org/presentationml/2006/main">
  <p:tag name="KSO_WM_UNIT_TABLE_BEAUTIFY" val="smartTable{6c9bcd2e-05c4-49fa-9be5-e86829b6a9bf}"/>
  <p:tag name="TABLE_ENDDRAG_ORIGIN_RECT" val="407*47"/>
  <p:tag name="TABLE_ENDDRAG_RECT" val="246*111*407*47"/>
</p:tagLst>
</file>

<file path=ppt/tags/tag17.xml><?xml version="1.0" encoding="utf-8"?>
<p:tagLst xmlns:p="http://schemas.openxmlformats.org/presentationml/2006/main">
  <p:tag name="KSO_WM_UNIT_TABLE_BEAUTIFY" val="smartTable{9cd5c656-1bbe-406c-8708-1325ff3dde08}"/>
  <p:tag name="TABLE_ENDDRAG_ORIGIN_RECT" val="420*221"/>
  <p:tag name="TABLE_ENDDRAG_RECT" val="292*174*420*221"/>
</p:tagLst>
</file>

<file path=ppt/tags/tag2.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3.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4.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5.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6.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7.xml><?xml version="1.0" encoding="utf-8"?>
<p:tagLst xmlns:p="http://schemas.openxmlformats.org/presentationml/2006/main">
  <p:tag name="TABLE_ENDDRAG_ORIGIN_RECT" val="585*289"/>
  <p:tag name="TABLE_ENDDRAG_RECT" val="99*55*585*289"/>
  <p:tag name="KSO_WM_UNIT_TABLE_BEAUTIFY" val="smartTable{6e6a01af-caad-4025-a705-85abdcc553d8}"/>
</p:tagLst>
</file>

<file path=ppt/tags/tag8.xml><?xml version="1.0" encoding="utf-8"?>
<p:tagLst xmlns:p="http://schemas.openxmlformats.org/presentationml/2006/main">
  <p:tag name="KSO_WM_UNIT_TABLE_BEAUTIFY" val="smartTable{45d53f9d-4db6-4d6b-8c0b-eea2d0cd906b}"/>
  <p:tag name="TABLE_ENDDRAG_ORIGIN_RECT" val="378*321"/>
  <p:tag name="TABLE_ENDDRAG_RECT" val="8*74*378*321"/>
</p:tagLst>
</file>

<file path=ppt/tags/tag9.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31407</Words>
  <Application>WPS 演示</Application>
  <PresentationFormat>全屏显示(16:9)</PresentationFormat>
  <Paragraphs>2515</Paragraphs>
  <Slides>234</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234</vt:i4>
      </vt:variant>
    </vt:vector>
  </HeadingPairs>
  <TitlesOfParts>
    <vt:vector size="245"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772</cp:revision>
  <dcterms:created xsi:type="dcterms:W3CDTF">2016-05-13T05:34:00Z</dcterms:created>
  <dcterms:modified xsi:type="dcterms:W3CDTF">2021-06-30T12:58:40Z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